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2" r:id="rId4"/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Roboto Slab"/>
      <p:regular r:id="rId26"/>
      <p:bold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RobotoSlab-regular.fntdata"/><Relationship Id="rId25" Type="http://schemas.openxmlformats.org/officeDocument/2006/relationships/slide" Target="slides/slide18.xml"/><Relationship Id="rId28" Type="http://schemas.openxmlformats.org/officeDocument/2006/relationships/font" Target="fonts/Roboto-regular.fntdata"/><Relationship Id="rId27" Type="http://schemas.openxmlformats.org/officeDocument/2006/relationships/font" Target="fonts/RobotoSlab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obo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4.xml"/><Relationship Id="rId33" Type="http://schemas.openxmlformats.org/officeDocument/2006/relationships/font" Target="fonts/Lato-bold.fntdata"/><Relationship Id="rId10" Type="http://schemas.openxmlformats.org/officeDocument/2006/relationships/slide" Target="slides/slide3.xml"/><Relationship Id="rId32" Type="http://schemas.openxmlformats.org/officeDocument/2006/relationships/font" Target="fonts/Lato-regular.fntdata"/><Relationship Id="rId13" Type="http://schemas.openxmlformats.org/officeDocument/2006/relationships/slide" Target="slides/slide6.xml"/><Relationship Id="rId35" Type="http://schemas.openxmlformats.org/officeDocument/2006/relationships/font" Target="fonts/Lato-boldItalic.fntdata"/><Relationship Id="rId12" Type="http://schemas.openxmlformats.org/officeDocument/2006/relationships/slide" Target="slides/slide5.xml"/><Relationship Id="rId34" Type="http://schemas.openxmlformats.org/officeDocument/2006/relationships/font" Target="fonts/Lato-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3370b640f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43370b640f_1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3370b640f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3370b640f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3370b640f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3370b640f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3370b640f_0_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3370b640f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3370b640f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3370b640f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3370b640f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3370b640f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43370b640f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43370b640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3370b640f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3370b640f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3370b640f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3370b640f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43370b640f_1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43370b640f_1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3370b640f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Thank you for inviting me, pleasure of seeing a talk about the result from the FDL session in 2016. So its a pleasure to be invited to talk to you.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Introduce myself: graduate student, UW, LSST for 3 years: calibration and then NEOS / asteroids</a:t>
            </a:r>
            <a:endParaRPr/>
          </a:p>
        </p:txBody>
      </p:sp>
      <p:sp>
        <p:nvSpPr>
          <p:cNvPr id="197" name="Google Shape;197;g43370b640f_1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3370b640f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Thank you for inviting me, pleasure of seeing a talk about the result from the FDL session in 2016. So its a pleasure to be invited to talk to you.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Introduce myself: graduate student, UW, LSST for 3 years: calibration and then NEOS / asteroids</a:t>
            </a:r>
            <a:endParaRPr/>
          </a:p>
        </p:txBody>
      </p:sp>
      <p:sp>
        <p:nvSpPr>
          <p:cNvPr id="206" name="Google Shape;206;g43370b640f_1_3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3370b640f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3370b640f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3370b640f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3370b640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3370b640f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3370b640f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b="1" i="1" lang="en" sz="12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tracklets</a:t>
            </a:r>
            <a:r>
              <a:rPr lang="en" sz="12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potential linkages in the same night (linear extrapolation)</a:t>
            </a:r>
            <a:endParaRPr sz="1200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b="1" i="1" lang="en" sz="12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tracks</a:t>
            </a:r>
            <a:r>
              <a:rPr lang="en" sz="12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potential linkages over three nights (quadratic fit)</a:t>
            </a:r>
            <a:endParaRPr sz="1200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b="1" i="1" lang="en" sz="12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reportable discovery</a:t>
            </a:r>
            <a:r>
              <a:rPr lang="en" sz="12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 track that unambiguously fits a Keplerian orbit within the astrometric uncertainties</a:t>
            </a:r>
            <a:endParaRPr sz="1200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</a:t>
            </a:r>
            <a:r>
              <a:rPr b="1" i="1" lang="en" sz="12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MOPS</a:t>
            </a:r>
            <a:r>
              <a:rPr lang="en" sz="1200">
                <a:solidFill>
                  <a:srgbClr val="1F497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software system that links detections into reportable discoveries</a:t>
            </a:r>
            <a:endParaRPr sz="1200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43370b640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43370b640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3370b640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3370b640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43370b64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43370b64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F497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rgbClr val="20124D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8" name="Google Shape;58;p14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59" name="Google Shape;59;p14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4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Roboto Slab"/>
              <a:buNone/>
              <a:defRPr sz="2400">
                <a:solidFill>
                  <a:schemeClr val="lt2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293" y="159800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299" y="162185"/>
            <a:ext cx="548700" cy="543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67" name="Google Shape;67;p15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rgbClr val="434343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68" name="Google Shape;68;p15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" name="Google Shape;69;p15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None/>
              <a:defRPr sz="4000"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None/>
              <a:defRPr sz="40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None/>
              <a:defRPr sz="40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None/>
              <a:defRPr sz="40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None/>
              <a:defRPr sz="40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None/>
              <a:defRPr sz="40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None/>
              <a:defRPr sz="40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None/>
              <a:defRPr sz="40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000"/>
              <a:buNone/>
              <a:defRPr sz="4000"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Roboto Slab"/>
              <a:buNone/>
              <a:defRPr sz="2400">
                <a:solidFill>
                  <a:srgbClr val="674EA7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Roboto Slab"/>
              <a:buNone/>
              <a:defRPr sz="2400">
                <a:solidFill>
                  <a:srgbClr val="674EA7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Roboto Slab"/>
              <a:buNone/>
              <a:defRPr sz="2400">
                <a:solidFill>
                  <a:srgbClr val="674EA7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Roboto Slab"/>
              <a:buNone/>
              <a:defRPr sz="2400">
                <a:solidFill>
                  <a:srgbClr val="674EA7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Roboto Slab"/>
              <a:buNone/>
              <a:defRPr sz="2400">
                <a:solidFill>
                  <a:srgbClr val="674EA7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Roboto Slab"/>
              <a:buNone/>
              <a:defRPr sz="2400">
                <a:solidFill>
                  <a:srgbClr val="674EA7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Roboto Slab"/>
              <a:buNone/>
              <a:defRPr sz="2400">
                <a:solidFill>
                  <a:srgbClr val="674EA7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Roboto Slab"/>
              <a:buNone/>
              <a:defRPr sz="2400">
                <a:solidFill>
                  <a:srgbClr val="674EA7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Roboto Slab"/>
              <a:buNone/>
              <a:defRPr sz="2400">
                <a:solidFill>
                  <a:srgbClr val="674EA7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6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" name="Google Shape;74;p16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293" y="159800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2">
  <p:cSld name="SECTION_HEADER_2">
    <p:bg>
      <p:bgPr>
        <a:solidFill>
          <a:srgbClr val="07376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9" name="Google Shape;79;p1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293" y="159800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Google Shape;83;p18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" name="Google Shape;84;p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4800"/>
              <a:buNone/>
              <a:defRPr sz="4800"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299" y="162185"/>
            <a:ext cx="548700" cy="54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9" name="Google Shape;89;p1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9"/>
          <p:cNvSpPr/>
          <p:nvPr/>
        </p:nvSpPr>
        <p:spPr>
          <a:xfrm>
            <a:off x="-60075" y="0"/>
            <a:ext cx="9254100" cy="11442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type="title"/>
          </p:nvPr>
        </p:nvSpPr>
        <p:spPr>
          <a:xfrm>
            <a:off x="387900" y="229050"/>
            <a:ext cx="8368200" cy="6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id="93" name="Google Shape;9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293" y="4433025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rgbClr val="D9D9D9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/>
          <p:nvPr/>
        </p:nvSpPr>
        <p:spPr>
          <a:xfrm>
            <a:off x="-60075" y="-76200"/>
            <a:ext cx="9254100" cy="1144200"/>
          </a:xfrm>
          <a:prstGeom prst="rect">
            <a:avLst/>
          </a:prstGeom>
          <a:solidFill>
            <a:srgbClr val="20124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387900" y="221900"/>
            <a:ext cx="8368200" cy="5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000"/>
              <a:buFont typeface="Lato"/>
              <a:buNone/>
              <a:defRPr b="1" sz="3000">
                <a:solidFill>
                  <a:srgbClr val="20124D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Char char="●"/>
              <a:defRPr sz="1400">
                <a:solidFill>
                  <a:srgbClr val="20124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○"/>
              <a:defRPr sz="1200">
                <a:solidFill>
                  <a:srgbClr val="20124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■"/>
              <a:defRPr sz="1200">
                <a:solidFill>
                  <a:srgbClr val="20124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●"/>
              <a:defRPr sz="1200">
                <a:solidFill>
                  <a:srgbClr val="20124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○"/>
              <a:defRPr sz="1200">
                <a:solidFill>
                  <a:srgbClr val="20124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■"/>
              <a:defRPr sz="1200">
                <a:solidFill>
                  <a:srgbClr val="20124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●"/>
              <a:defRPr sz="1200">
                <a:solidFill>
                  <a:srgbClr val="20124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○"/>
              <a:defRPr sz="1200">
                <a:solidFill>
                  <a:srgbClr val="20124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200"/>
              <a:buChar char="■"/>
              <a:defRPr sz="1200"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Char char="●"/>
              <a:defRPr sz="1400">
                <a:solidFill>
                  <a:srgbClr val="20124D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○"/>
              <a:defRPr sz="1200">
                <a:solidFill>
                  <a:srgbClr val="20124D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■"/>
              <a:defRPr sz="1200">
                <a:solidFill>
                  <a:srgbClr val="20124D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●"/>
              <a:defRPr sz="1200">
                <a:solidFill>
                  <a:srgbClr val="20124D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○"/>
              <a:defRPr sz="1200">
                <a:solidFill>
                  <a:srgbClr val="20124D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■"/>
              <a:defRPr sz="1200">
                <a:solidFill>
                  <a:srgbClr val="20124D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●"/>
              <a:defRPr sz="1200">
                <a:solidFill>
                  <a:srgbClr val="20124D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20124D"/>
              </a:buClr>
              <a:buSzPts val="1200"/>
              <a:buChar char="○"/>
              <a:defRPr sz="1200">
                <a:solidFill>
                  <a:srgbClr val="20124D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20124D"/>
              </a:buClr>
              <a:buSzPts val="1200"/>
              <a:buChar char="■"/>
              <a:defRPr sz="1200">
                <a:solidFill>
                  <a:srgbClr val="20124D"/>
                </a:solidFill>
              </a:defRPr>
            </a:lvl9pPr>
          </a:lstStyle>
          <a:p/>
        </p:txBody>
      </p:sp>
      <p:pic>
        <p:nvPicPr>
          <p:cNvPr id="100" name="Google Shape;10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5668" y="221912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21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1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5668" y="221912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9" name="Google Shape;10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5668" y="221912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23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" name="Google Shape;114;p23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293" y="159800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2">
  <p:cSld name="SECTION_TITLE_AND_DESCRIPTION_2">
    <p:bg>
      <p:bgPr>
        <a:solidFill>
          <a:srgbClr val="073763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2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" name="Google Shape;122;p24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23" name="Google Shape;123;p2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Char char="●"/>
              <a:defRPr>
                <a:solidFill>
                  <a:srgbClr val="073763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  <a:defRPr>
                <a:solidFill>
                  <a:srgbClr val="07376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■"/>
              <a:defRPr>
                <a:solidFill>
                  <a:srgbClr val="07376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  <a:defRPr>
                <a:solidFill>
                  <a:srgbClr val="07376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  <a:defRPr>
                <a:solidFill>
                  <a:srgbClr val="07376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■"/>
              <a:defRPr>
                <a:solidFill>
                  <a:srgbClr val="07376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●"/>
              <a:defRPr>
                <a:solidFill>
                  <a:srgbClr val="07376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Char char="○"/>
              <a:defRPr>
                <a:solidFill>
                  <a:srgbClr val="07376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073763"/>
              </a:buClr>
              <a:buSzPts val="1400"/>
              <a:buChar char="■"/>
              <a:defRPr>
                <a:solidFill>
                  <a:srgbClr val="073763"/>
                </a:solidFill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9293" y="159800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25"/>
          <p:cNvCxnSpPr/>
          <p:nvPr/>
        </p:nvCxnSpPr>
        <p:spPr>
          <a:xfrm>
            <a:off x="4790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25"/>
          <p:cNvSpPr txBox="1"/>
          <p:nvPr>
            <p:ph type="title"/>
          </p:nvPr>
        </p:nvSpPr>
        <p:spPr>
          <a:xfrm>
            <a:off x="4906950" y="1398775"/>
            <a:ext cx="4045200" cy="15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4906950" y="286035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2" name="Google Shape;132;p25"/>
          <p:cNvSpPr txBox="1"/>
          <p:nvPr>
            <p:ph idx="2" type="body"/>
          </p:nvPr>
        </p:nvSpPr>
        <p:spPr>
          <a:xfrm>
            <a:off x="367500" y="7242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5668" y="221912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51C75"/>
              </a:buClr>
              <a:buSzPts val="1800"/>
              <a:buFont typeface="Roboto Slab"/>
              <a:buNone/>
              <a:defRPr b="1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137" name="Google Shape;1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449" y="148585"/>
            <a:ext cx="548700" cy="54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7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5668" y="221912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 1">
  <p:cSld name="BIG_NUMBER_1">
    <p:bg>
      <p:bgPr>
        <a:solidFill>
          <a:srgbClr val="073763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8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3000"/>
              <a:buNone/>
              <a:defRPr sz="13000">
                <a:solidFill>
                  <a:srgbClr val="B7B7B7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8" name="Google Shape;14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5668" y="221912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5668" y="221912"/>
            <a:ext cx="548700" cy="547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bg>
      <p:bgPr>
        <a:solidFill>
          <a:srgbClr val="073763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/>
          <p:nvPr/>
        </p:nvSpPr>
        <p:spPr>
          <a:xfrm>
            <a:off x="0" y="0"/>
            <a:ext cx="6839400" cy="68394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55" name="Google Shape;155;p31"/>
          <p:cNvSpPr txBox="1"/>
          <p:nvPr>
            <p:ph type="title"/>
          </p:nvPr>
        </p:nvSpPr>
        <p:spPr>
          <a:xfrm>
            <a:off x="436057" y="3381958"/>
            <a:ext cx="66177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56" name="Google Shape;156;p31"/>
          <p:cNvSpPr txBox="1"/>
          <p:nvPr>
            <p:ph idx="1" type="subTitle"/>
          </p:nvPr>
        </p:nvSpPr>
        <p:spPr>
          <a:xfrm>
            <a:off x="436057" y="4088487"/>
            <a:ext cx="4467000" cy="3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9pPr>
          </a:lstStyle>
          <a:p/>
        </p:txBody>
      </p:sp>
      <p:pic>
        <p:nvPicPr>
          <p:cNvPr id="157" name="Google Shape;157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999" y="1814697"/>
            <a:ext cx="1671774" cy="166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 1">
  <p:cSld name="BLANK_1_1">
    <p:bg>
      <p:bgPr>
        <a:solidFill>
          <a:srgbClr val="07376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2"/>
          <p:cNvSpPr/>
          <p:nvPr/>
        </p:nvSpPr>
        <p:spPr>
          <a:xfrm>
            <a:off x="0" y="0"/>
            <a:ext cx="6839400" cy="6839400"/>
          </a:xfrm>
          <a:prstGeom prst="ellipse">
            <a:avLst/>
          </a:prstGeom>
          <a:solidFill>
            <a:srgbClr val="20124D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160" name="Google Shape;160;p32"/>
          <p:cNvSpPr txBox="1"/>
          <p:nvPr>
            <p:ph type="title"/>
          </p:nvPr>
        </p:nvSpPr>
        <p:spPr>
          <a:xfrm>
            <a:off x="436057" y="3381958"/>
            <a:ext cx="6617700" cy="663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61" name="Google Shape;161;p32"/>
          <p:cNvSpPr txBox="1"/>
          <p:nvPr>
            <p:ph idx="1" type="subTitle"/>
          </p:nvPr>
        </p:nvSpPr>
        <p:spPr>
          <a:xfrm>
            <a:off x="436057" y="4088487"/>
            <a:ext cx="4467000" cy="3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2100"/>
              <a:buNone/>
              <a:defRPr sz="2100">
                <a:solidFill>
                  <a:srgbClr val="FFF2C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SST">
  <p:cSld name="Main Title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4"/>
          <p:cNvSpPr txBox="1"/>
          <p:nvPr>
            <p:ph type="ctrTitle"/>
          </p:nvPr>
        </p:nvSpPr>
        <p:spPr>
          <a:xfrm>
            <a:off x="5059675" y="886325"/>
            <a:ext cx="3398400" cy="23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W-ShadowTransBack.png" id="172" name="Google Shape;17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214" y="-19050"/>
            <a:ext cx="1485000" cy="83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wgh-logo.png"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" y="4900750"/>
            <a:ext cx="1437701" cy="2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/>
          <p:nvPr/>
        </p:nvSpPr>
        <p:spPr>
          <a:xfrm>
            <a:off x="0" y="0"/>
            <a:ext cx="9144000" cy="97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ogoW-ShadowTransBack.png" id="175" name="Google Shape;17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214" y="-19050"/>
            <a:ext cx="1485000" cy="83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ayout">
  <p:cSld name="One Column Layou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1050643" y="107157"/>
            <a:ext cx="6188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idx="1" type="body"/>
          </p:nvPr>
        </p:nvSpPr>
        <p:spPr>
          <a:xfrm>
            <a:off x="457200" y="760810"/>
            <a:ext cx="82296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wgh-logo.png" id="179" name="Google Shape;17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25" y="4900750"/>
            <a:ext cx="1437701" cy="2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Layout">
  <p:cSld name="Title Only Layou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>
            <a:off x="1050643" y="107157"/>
            <a:ext cx="6188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wgh-logo.png" id="182" name="Google Shape;18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25" y="4900750"/>
            <a:ext cx="1437701" cy="2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Layout">
  <p:cSld name="Two Column Layout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type="title"/>
          </p:nvPr>
        </p:nvSpPr>
        <p:spPr>
          <a:xfrm>
            <a:off x="1050643" y="107157"/>
            <a:ext cx="6188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37"/>
          <p:cNvSpPr txBox="1"/>
          <p:nvPr>
            <p:ph idx="1" type="body"/>
          </p:nvPr>
        </p:nvSpPr>
        <p:spPr>
          <a:xfrm>
            <a:off x="457200" y="760810"/>
            <a:ext cx="40386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37"/>
          <p:cNvSpPr txBox="1"/>
          <p:nvPr>
            <p:ph idx="2" type="body"/>
          </p:nvPr>
        </p:nvSpPr>
        <p:spPr>
          <a:xfrm>
            <a:off x="4724400" y="760810"/>
            <a:ext cx="39624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uwgh-logo.png" id="187" name="Google Shape;187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925" y="4900750"/>
            <a:ext cx="1437701" cy="2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rgbClr val="20124D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87900" y="229050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Lato"/>
              <a:buNone/>
              <a:defRPr b="1" sz="3000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33"/>
          <p:cNvCxnSpPr/>
          <p:nvPr/>
        </p:nvCxnSpPr>
        <p:spPr>
          <a:xfrm rot="10800000">
            <a:off x="66589" y="606019"/>
            <a:ext cx="9028200" cy="12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4" name="Google Shape;164;p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" y="67516"/>
            <a:ext cx="810300" cy="6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>
            <p:ph type="title"/>
          </p:nvPr>
        </p:nvSpPr>
        <p:spPr>
          <a:xfrm>
            <a:off x="1050643" y="107157"/>
            <a:ext cx="6188400" cy="4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4572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9144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13716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182880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33"/>
          <p:cNvSpPr txBox="1"/>
          <p:nvPr>
            <p:ph idx="1" type="body"/>
          </p:nvPr>
        </p:nvSpPr>
        <p:spPr>
          <a:xfrm>
            <a:off x="457200" y="760810"/>
            <a:ext cx="8229600" cy="39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−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1F497D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1F497D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7" name="Google Shape;167;p33"/>
          <p:cNvCxnSpPr/>
          <p:nvPr/>
        </p:nvCxnSpPr>
        <p:spPr>
          <a:xfrm rot="10800000">
            <a:off x="66589" y="4873219"/>
            <a:ext cx="9028200" cy="12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LogoW-ShadowTransBack.png" id="168" name="Google Shape;16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54214" y="-19050"/>
            <a:ext cx="1485000" cy="836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wgh-logo.png"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25" y="4900750"/>
            <a:ext cx="1437701" cy="2114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4"/>
    <p:sldLayoutId id="2147483679" r:id="rId5"/>
    <p:sldLayoutId id="2147483680" r:id="rId6"/>
    <p:sldLayoutId id="2147483681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6.jp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17.jpg"/><Relationship Id="rId9" Type="http://schemas.openxmlformats.org/officeDocument/2006/relationships/image" Target="../media/image7.jpg"/><Relationship Id="rId5" Type="http://schemas.openxmlformats.org/officeDocument/2006/relationships/image" Target="../media/image14.jpg"/><Relationship Id="rId6" Type="http://schemas.openxmlformats.org/officeDocument/2006/relationships/image" Target="../media/image10.jpg"/><Relationship Id="rId7" Type="http://schemas.openxmlformats.org/officeDocument/2006/relationships/image" Target="../media/image12.jp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jpg"/><Relationship Id="rId10" Type="http://schemas.openxmlformats.org/officeDocument/2006/relationships/image" Target="../media/image6.jp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7.jpg"/><Relationship Id="rId9" Type="http://schemas.openxmlformats.org/officeDocument/2006/relationships/image" Target="../media/image7.jpg"/><Relationship Id="rId5" Type="http://schemas.openxmlformats.org/officeDocument/2006/relationships/image" Target="../media/image14.jpg"/><Relationship Id="rId6" Type="http://schemas.openxmlformats.org/officeDocument/2006/relationships/image" Target="../media/image10.jpg"/><Relationship Id="rId7" Type="http://schemas.openxmlformats.org/officeDocument/2006/relationships/image" Target="../media/image12.jp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SST-45-degree-full_1.jpg" id="192" name="Google Shape;1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0" y="133900"/>
            <a:ext cx="4845750" cy="46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8"/>
          <p:cNvSpPr txBox="1"/>
          <p:nvPr>
            <p:ph type="ctrTitle"/>
          </p:nvPr>
        </p:nvSpPr>
        <p:spPr>
          <a:xfrm>
            <a:off x="625575" y="886325"/>
            <a:ext cx="78324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</a:t>
            </a:r>
            <a:endParaRPr/>
          </a:p>
          <a:p>
            <a:pPr indent="457200" lvl="0" marL="2743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(Beyond) LSST’s Moving Object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Processing System (MOPS)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FFFFFF"/>
                </a:highlight>
              </a:rPr>
              <a:t>What is Joachim up to?</a:t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FFFFFF"/>
                </a:highlight>
              </a:rPr>
              <a:t>The thing that keeps </a:t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highlight>
                  <a:srgbClr val="FFFFFF"/>
                </a:highlight>
              </a:rPr>
              <a:t>Mario up at night</a:t>
            </a:r>
            <a:endParaRPr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indent="457200" lvl="0" marL="18288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DIRAC Solar System Group</a:t>
            </a:r>
            <a:endParaRPr sz="1800"/>
          </a:p>
          <a:p>
            <a:pPr indent="457200" lvl="0" marL="18288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8288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94" name="Google Shape;194;p38"/>
          <p:cNvSpPr txBox="1"/>
          <p:nvPr/>
        </p:nvSpPr>
        <p:spPr>
          <a:xfrm>
            <a:off x="1527150" y="4822575"/>
            <a:ext cx="6089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DIRAC - Lunch Seminar - October 08 2018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/>
          <p:nvPr/>
        </p:nvSpPr>
        <p:spPr>
          <a:xfrm>
            <a:off x="0" y="949575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75" y="2083799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13" y="4519113"/>
            <a:ext cx="114974" cy="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MOPS?</a:t>
            </a:r>
            <a:endParaRPr b="0"/>
          </a:p>
        </p:txBody>
      </p:sp>
      <p:grpSp>
        <p:nvGrpSpPr>
          <p:cNvPr id="372" name="Google Shape;372;p47"/>
          <p:cNvGrpSpPr/>
          <p:nvPr/>
        </p:nvGrpSpPr>
        <p:grpSpPr>
          <a:xfrm>
            <a:off x="3587652" y="949575"/>
            <a:ext cx="4226223" cy="2909225"/>
            <a:chOff x="3587652" y="949575"/>
            <a:chExt cx="4226223" cy="2909225"/>
          </a:xfrm>
        </p:grpSpPr>
        <p:sp>
          <p:nvSpPr>
            <p:cNvPr id="373" name="Google Shape;373;p47"/>
            <p:cNvSpPr/>
            <p:nvPr/>
          </p:nvSpPr>
          <p:spPr>
            <a:xfrm flipH="1" rot="10800000">
              <a:off x="5092425" y="2340043"/>
              <a:ext cx="34800" cy="3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7"/>
            <p:cNvSpPr/>
            <p:nvPr/>
          </p:nvSpPr>
          <p:spPr>
            <a:xfrm flipH="1" rot="9618773">
              <a:off x="5244811" y="2492459"/>
              <a:ext cx="34730" cy="3567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7"/>
            <p:cNvSpPr/>
            <p:nvPr/>
          </p:nvSpPr>
          <p:spPr>
            <a:xfrm flipH="1" rot="9623494">
              <a:off x="5005349" y="2702992"/>
              <a:ext cx="50955" cy="6661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7"/>
            <p:cNvSpPr/>
            <p:nvPr/>
          </p:nvSpPr>
          <p:spPr>
            <a:xfrm flipH="1" rot="9618636">
              <a:off x="5550001" y="2301255"/>
              <a:ext cx="65000" cy="5039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7"/>
            <p:cNvSpPr/>
            <p:nvPr/>
          </p:nvSpPr>
          <p:spPr>
            <a:xfrm flipH="1" rot="9629489">
              <a:off x="5819347" y="2092523"/>
              <a:ext cx="55697" cy="2960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7"/>
            <p:cNvSpPr/>
            <p:nvPr/>
          </p:nvSpPr>
          <p:spPr>
            <a:xfrm flipH="1" rot="9607669">
              <a:off x="4041478" y="3563474"/>
              <a:ext cx="26477" cy="3245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7"/>
            <p:cNvSpPr/>
            <p:nvPr/>
          </p:nvSpPr>
          <p:spPr>
            <a:xfrm flipH="1" rot="9615649">
              <a:off x="5423204" y="2651569"/>
              <a:ext cx="54184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7"/>
            <p:cNvSpPr/>
            <p:nvPr/>
          </p:nvSpPr>
          <p:spPr>
            <a:xfrm flipH="1" rot="9633598">
              <a:off x="5229500" y="1942605"/>
              <a:ext cx="27042" cy="5228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7"/>
            <p:cNvSpPr/>
            <p:nvPr/>
          </p:nvSpPr>
          <p:spPr>
            <a:xfrm flipH="1" rot="9624463">
              <a:off x="5779137" y="2579571"/>
              <a:ext cx="56363" cy="6025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7"/>
            <p:cNvSpPr/>
            <p:nvPr/>
          </p:nvSpPr>
          <p:spPr>
            <a:xfrm flipH="1" rot="9617829">
              <a:off x="5597376" y="3028532"/>
              <a:ext cx="47161" cy="4744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7"/>
            <p:cNvSpPr/>
            <p:nvPr/>
          </p:nvSpPr>
          <p:spPr>
            <a:xfrm flipH="1" rot="9606274">
              <a:off x="5500317" y="2971567"/>
              <a:ext cx="33499" cy="3890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7"/>
            <p:cNvSpPr/>
            <p:nvPr/>
          </p:nvSpPr>
          <p:spPr>
            <a:xfrm flipH="1" rot="9625612">
              <a:off x="5497407" y="1944649"/>
              <a:ext cx="42984" cy="7620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7"/>
            <p:cNvSpPr/>
            <p:nvPr/>
          </p:nvSpPr>
          <p:spPr>
            <a:xfrm flipH="1" rot="9610971">
              <a:off x="5642578" y="1910803"/>
              <a:ext cx="35396" cy="6879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7"/>
            <p:cNvSpPr/>
            <p:nvPr/>
          </p:nvSpPr>
          <p:spPr>
            <a:xfrm flipH="1" rot="9612943">
              <a:off x="5288502" y="3043375"/>
              <a:ext cx="44316" cy="31603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7"/>
            <p:cNvSpPr/>
            <p:nvPr/>
          </p:nvSpPr>
          <p:spPr>
            <a:xfrm flipH="1" rot="9617829">
              <a:off x="5908394" y="2744559"/>
              <a:ext cx="4716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7"/>
            <p:cNvSpPr/>
            <p:nvPr/>
          </p:nvSpPr>
          <p:spPr>
            <a:xfrm flipH="1" rot="9617521">
              <a:off x="5857274" y="2293869"/>
              <a:ext cx="21351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7"/>
            <p:cNvSpPr/>
            <p:nvPr/>
          </p:nvSpPr>
          <p:spPr>
            <a:xfrm flipH="1" rot="9597767">
              <a:off x="5033056" y="2985833"/>
              <a:ext cx="27143" cy="5323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7"/>
            <p:cNvSpPr/>
            <p:nvPr/>
          </p:nvSpPr>
          <p:spPr>
            <a:xfrm flipH="1" rot="9627801">
              <a:off x="5859926" y="2904287"/>
              <a:ext cx="9868" cy="3216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7"/>
            <p:cNvSpPr/>
            <p:nvPr/>
          </p:nvSpPr>
          <p:spPr>
            <a:xfrm flipH="1" rot="9618479">
              <a:off x="6830857" y="1103842"/>
              <a:ext cx="60541" cy="5541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7"/>
            <p:cNvSpPr/>
            <p:nvPr/>
          </p:nvSpPr>
          <p:spPr>
            <a:xfrm flipH="1" rot="9628499">
              <a:off x="6846434" y="9554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7"/>
            <p:cNvSpPr/>
            <p:nvPr/>
          </p:nvSpPr>
          <p:spPr>
            <a:xfrm flipH="1" rot="9622459">
              <a:off x="4935681" y="2311399"/>
              <a:ext cx="41087" cy="2960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7"/>
            <p:cNvSpPr/>
            <p:nvPr/>
          </p:nvSpPr>
          <p:spPr>
            <a:xfrm flipH="1" rot="9615649">
              <a:off x="5575604" y="2803969"/>
              <a:ext cx="54184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7"/>
            <p:cNvSpPr/>
            <p:nvPr/>
          </p:nvSpPr>
          <p:spPr>
            <a:xfrm flipH="1" rot="9633598">
              <a:off x="5381900" y="2095005"/>
              <a:ext cx="27042" cy="5228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7"/>
            <p:cNvSpPr/>
            <p:nvPr/>
          </p:nvSpPr>
          <p:spPr>
            <a:xfrm flipH="1" rot="9629568">
              <a:off x="5394116" y="1720750"/>
              <a:ext cx="70974" cy="7620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7"/>
            <p:cNvSpPr/>
            <p:nvPr/>
          </p:nvSpPr>
          <p:spPr>
            <a:xfrm flipH="1" rot="9617521">
              <a:off x="6162074" y="2446269"/>
              <a:ext cx="21351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7"/>
            <p:cNvSpPr/>
            <p:nvPr/>
          </p:nvSpPr>
          <p:spPr>
            <a:xfrm flipH="1" rot="9623494">
              <a:off x="5157749" y="2855392"/>
              <a:ext cx="50955" cy="6661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7"/>
            <p:cNvSpPr/>
            <p:nvPr/>
          </p:nvSpPr>
          <p:spPr>
            <a:xfrm flipH="1" rot="9628499">
              <a:off x="7684634" y="16412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7"/>
            <p:cNvSpPr/>
            <p:nvPr/>
          </p:nvSpPr>
          <p:spPr>
            <a:xfrm flipH="1" rot="9628499">
              <a:off x="6694034" y="10316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7"/>
            <p:cNvSpPr/>
            <p:nvPr/>
          </p:nvSpPr>
          <p:spPr>
            <a:xfrm flipH="1" rot="9620771">
              <a:off x="3594032" y="3815906"/>
              <a:ext cx="17839" cy="4108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7"/>
            <p:cNvSpPr/>
            <p:nvPr/>
          </p:nvSpPr>
          <p:spPr>
            <a:xfrm flipH="1" rot="9631405">
              <a:off x="4623644" y="2707386"/>
              <a:ext cx="26093" cy="5797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7"/>
            <p:cNvSpPr/>
            <p:nvPr/>
          </p:nvSpPr>
          <p:spPr>
            <a:xfrm flipH="1" rot="9628499">
              <a:off x="7760834" y="14126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/>
          <p:nvPr/>
        </p:nvSpPr>
        <p:spPr>
          <a:xfrm>
            <a:off x="0" y="949575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75" y="2083799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13" y="4519113"/>
            <a:ext cx="114974" cy="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8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MOPS?</a:t>
            </a:r>
            <a:endParaRPr b="0"/>
          </a:p>
        </p:txBody>
      </p:sp>
      <p:grpSp>
        <p:nvGrpSpPr>
          <p:cNvPr id="412" name="Google Shape;412;p48"/>
          <p:cNvGrpSpPr/>
          <p:nvPr/>
        </p:nvGrpSpPr>
        <p:grpSpPr>
          <a:xfrm>
            <a:off x="3587652" y="949575"/>
            <a:ext cx="4226223" cy="2909225"/>
            <a:chOff x="3587652" y="949575"/>
            <a:chExt cx="4226223" cy="2909225"/>
          </a:xfrm>
        </p:grpSpPr>
        <p:sp>
          <p:nvSpPr>
            <p:cNvPr id="413" name="Google Shape;413;p48"/>
            <p:cNvSpPr/>
            <p:nvPr/>
          </p:nvSpPr>
          <p:spPr>
            <a:xfrm flipH="1" rot="10800000">
              <a:off x="5092425" y="2340043"/>
              <a:ext cx="34800" cy="3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8"/>
            <p:cNvSpPr/>
            <p:nvPr/>
          </p:nvSpPr>
          <p:spPr>
            <a:xfrm flipH="1" rot="9618773">
              <a:off x="5244811" y="2492459"/>
              <a:ext cx="34730" cy="3567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8"/>
            <p:cNvSpPr/>
            <p:nvPr/>
          </p:nvSpPr>
          <p:spPr>
            <a:xfrm flipH="1" rot="9623494">
              <a:off x="5005349" y="2702992"/>
              <a:ext cx="50955" cy="6661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8"/>
            <p:cNvSpPr/>
            <p:nvPr/>
          </p:nvSpPr>
          <p:spPr>
            <a:xfrm flipH="1" rot="9618636">
              <a:off x="5550001" y="2301255"/>
              <a:ext cx="65000" cy="5039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8"/>
            <p:cNvSpPr/>
            <p:nvPr/>
          </p:nvSpPr>
          <p:spPr>
            <a:xfrm flipH="1" rot="9629489">
              <a:off x="5819347" y="2092523"/>
              <a:ext cx="55697" cy="2960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8"/>
            <p:cNvSpPr/>
            <p:nvPr/>
          </p:nvSpPr>
          <p:spPr>
            <a:xfrm flipH="1" rot="9607669">
              <a:off x="4041478" y="3563474"/>
              <a:ext cx="26477" cy="3245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8"/>
            <p:cNvSpPr/>
            <p:nvPr/>
          </p:nvSpPr>
          <p:spPr>
            <a:xfrm flipH="1" rot="9615649">
              <a:off x="5423204" y="2651569"/>
              <a:ext cx="54184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8"/>
            <p:cNvSpPr/>
            <p:nvPr/>
          </p:nvSpPr>
          <p:spPr>
            <a:xfrm flipH="1" rot="9633598">
              <a:off x="5229500" y="1942605"/>
              <a:ext cx="27042" cy="5228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8"/>
            <p:cNvSpPr/>
            <p:nvPr/>
          </p:nvSpPr>
          <p:spPr>
            <a:xfrm flipH="1" rot="9624463">
              <a:off x="5779137" y="2579571"/>
              <a:ext cx="56363" cy="6025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8"/>
            <p:cNvSpPr/>
            <p:nvPr/>
          </p:nvSpPr>
          <p:spPr>
            <a:xfrm flipH="1" rot="9617829">
              <a:off x="5597376" y="3028532"/>
              <a:ext cx="47161" cy="4744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8"/>
            <p:cNvSpPr/>
            <p:nvPr/>
          </p:nvSpPr>
          <p:spPr>
            <a:xfrm flipH="1" rot="9606274">
              <a:off x="5500317" y="2971567"/>
              <a:ext cx="33499" cy="3890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8"/>
            <p:cNvSpPr/>
            <p:nvPr/>
          </p:nvSpPr>
          <p:spPr>
            <a:xfrm flipH="1" rot="9625612">
              <a:off x="5497407" y="1944649"/>
              <a:ext cx="42984" cy="7620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8"/>
            <p:cNvSpPr/>
            <p:nvPr/>
          </p:nvSpPr>
          <p:spPr>
            <a:xfrm flipH="1" rot="9610971">
              <a:off x="5642578" y="1910803"/>
              <a:ext cx="35396" cy="6879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8"/>
            <p:cNvSpPr/>
            <p:nvPr/>
          </p:nvSpPr>
          <p:spPr>
            <a:xfrm flipH="1" rot="9612943">
              <a:off x="5288502" y="3043375"/>
              <a:ext cx="44316" cy="31603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8"/>
            <p:cNvSpPr/>
            <p:nvPr/>
          </p:nvSpPr>
          <p:spPr>
            <a:xfrm flipH="1" rot="9617829">
              <a:off x="5908394" y="2744559"/>
              <a:ext cx="4716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8"/>
            <p:cNvSpPr/>
            <p:nvPr/>
          </p:nvSpPr>
          <p:spPr>
            <a:xfrm flipH="1" rot="9617521">
              <a:off x="5857274" y="2293869"/>
              <a:ext cx="21351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8"/>
            <p:cNvSpPr/>
            <p:nvPr/>
          </p:nvSpPr>
          <p:spPr>
            <a:xfrm flipH="1" rot="9597767">
              <a:off x="5033056" y="2985833"/>
              <a:ext cx="27143" cy="5323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8"/>
            <p:cNvSpPr/>
            <p:nvPr/>
          </p:nvSpPr>
          <p:spPr>
            <a:xfrm flipH="1" rot="9627801">
              <a:off x="5859926" y="2904287"/>
              <a:ext cx="9868" cy="3216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8"/>
            <p:cNvSpPr/>
            <p:nvPr/>
          </p:nvSpPr>
          <p:spPr>
            <a:xfrm flipH="1" rot="9618479">
              <a:off x="6830857" y="1103842"/>
              <a:ext cx="60541" cy="5541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8"/>
            <p:cNvSpPr/>
            <p:nvPr/>
          </p:nvSpPr>
          <p:spPr>
            <a:xfrm flipH="1" rot="9628499">
              <a:off x="6846434" y="9554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8"/>
            <p:cNvSpPr/>
            <p:nvPr/>
          </p:nvSpPr>
          <p:spPr>
            <a:xfrm flipH="1" rot="9622459">
              <a:off x="4935681" y="2311399"/>
              <a:ext cx="41087" cy="2960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8"/>
            <p:cNvSpPr/>
            <p:nvPr/>
          </p:nvSpPr>
          <p:spPr>
            <a:xfrm flipH="1" rot="9615649">
              <a:off x="5575604" y="2803969"/>
              <a:ext cx="54184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8"/>
            <p:cNvSpPr/>
            <p:nvPr/>
          </p:nvSpPr>
          <p:spPr>
            <a:xfrm flipH="1" rot="9633598">
              <a:off x="5381900" y="2095005"/>
              <a:ext cx="27042" cy="5228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8"/>
            <p:cNvSpPr/>
            <p:nvPr/>
          </p:nvSpPr>
          <p:spPr>
            <a:xfrm flipH="1" rot="9629568">
              <a:off x="5394116" y="1720750"/>
              <a:ext cx="70974" cy="7620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8"/>
            <p:cNvSpPr/>
            <p:nvPr/>
          </p:nvSpPr>
          <p:spPr>
            <a:xfrm flipH="1" rot="9617521">
              <a:off x="6162074" y="2446269"/>
              <a:ext cx="21351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8"/>
            <p:cNvSpPr/>
            <p:nvPr/>
          </p:nvSpPr>
          <p:spPr>
            <a:xfrm flipH="1" rot="9623494">
              <a:off x="5157749" y="2855392"/>
              <a:ext cx="50955" cy="6661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8"/>
            <p:cNvSpPr/>
            <p:nvPr/>
          </p:nvSpPr>
          <p:spPr>
            <a:xfrm flipH="1" rot="9628499">
              <a:off x="7684634" y="16412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8"/>
            <p:cNvSpPr/>
            <p:nvPr/>
          </p:nvSpPr>
          <p:spPr>
            <a:xfrm flipH="1" rot="9628499">
              <a:off x="6694034" y="10316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8"/>
            <p:cNvSpPr/>
            <p:nvPr/>
          </p:nvSpPr>
          <p:spPr>
            <a:xfrm flipH="1" rot="9620771">
              <a:off x="3594032" y="3815906"/>
              <a:ext cx="17839" cy="4108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 flipH="1" rot="9631405">
              <a:off x="4623644" y="2707386"/>
              <a:ext cx="26093" cy="5797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 flipH="1" rot="9628499">
              <a:off x="7760834" y="14126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44" name="Google Shape;444;p48"/>
          <p:cNvCxnSpPr/>
          <p:nvPr/>
        </p:nvCxnSpPr>
        <p:spPr>
          <a:xfrm flipH="1" rot="10800000">
            <a:off x="2734187" y="2415225"/>
            <a:ext cx="2713500" cy="210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48"/>
          <p:cNvSpPr txBox="1"/>
          <p:nvPr/>
        </p:nvSpPr>
        <p:spPr>
          <a:xfrm>
            <a:off x="3625250" y="3249075"/>
            <a:ext cx="1670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9"/>
          <p:cNvSpPr/>
          <p:nvPr/>
        </p:nvSpPr>
        <p:spPr>
          <a:xfrm>
            <a:off x="0" y="949575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75" y="2083799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13" y="4519113"/>
            <a:ext cx="114974" cy="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9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MOPS?</a:t>
            </a:r>
            <a:endParaRPr b="0"/>
          </a:p>
        </p:txBody>
      </p:sp>
      <p:grpSp>
        <p:nvGrpSpPr>
          <p:cNvPr id="454" name="Google Shape;454;p49"/>
          <p:cNvGrpSpPr/>
          <p:nvPr/>
        </p:nvGrpSpPr>
        <p:grpSpPr>
          <a:xfrm>
            <a:off x="3587652" y="949575"/>
            <a:ext cx="4226223" cy="2909225"/>
            <a:chOff x="3587652" y="949575"/>
            <a:chExt cx="4226223" cy="2909225"/>
          </a:xfrm>
        </p:grpSpPr>
        <p:sp>
          <p:nvSpPr>
            <p:cNvPr id="455" name="Google Shape;455;p49"/>
            <p:cNvSpPr/>
            <p:nvPr/>
          </p:nvSpPr>
          <p:spPr>
            <a:xfrm flipH="1" rot="10800000">
              <a:off x="5092425" y="2340043"/>
              <a:ext cx="34800" cy="357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9"/>
            <p:cNvSpPr/>
            <p:nvPr/>
          </p:nvSpPr>
          <p:spPr>
            <a:xfrm flipH="1" rot="9618773">
              <a:off x="5244811" y="2492459"/>
              <a:ext cx="34730" cy="35679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9"/>
            <p:cNvSpPr/>
            <p:nvPr/>
          </p:nvSpPr>
          <p:spPr>
            <a:xfrm flipH="1" rot="9623494">
              <a:off x="5005349" y="2702992"/>
              <a:ext cx="50955" cy="6661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9"/>
            <p:cNvSpPr/>
            <p:nvPr/>
          </p:nvSpPr>
          <p:spPr>
            <a:xfrm flipH="1" rot="9618636">
              <a:off x="5550001" y="2301255"/>
              <a:ext cx="65000" cy="5039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9"/>
            <p:cNvSpPr/>
            <p:nvPr/>
          </p:nvSpPr>
          <p:spPr>
            <a:xfrm flipH="1" rot="9629489">
              <a:off x="5819347" y="2092523"/>
              <a:ext cx="55697" cy="2960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9"/>
            <p:cNvSpPr/>
            <p:nvPr/>
          </p:nvSpPr>
          <p:spPr>
            <a:xfrm flipH="1" rot="9607669">
              <a:off x="4041478" y="3563474"/>
              <a:ext cx="26477" cy="3245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9"/>
            <p:cNvSpPr/>
            <p:nvPr/>
          </p:nvSpPr>
          <p:spPr>
            <a:xfrm flipH="1" rot="9615649">
              <a:off x="5423204" y="2651569"/>
              <a:ext cx="54184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9"/>
            <p:cNvSpPr/>
            <p:nvPr/>
          </p:nvSpPr>
          <p:spPr>
            <a:xfrm flipH="1" rot="9633598">
              <a:off x="5229500" y="1942605"/>
              <a:ext cx="27042" cy="5228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9"/>
            <p:cNvSpPr/>
            <p:nvPr/>
          </p:nvSpPr>
          <p:spPr>
            <a:xfrm flipH="1" rot="9624463">
              <a:off x="5779137" y="2579571"/>
              <a:ext cx="56363" cy="6025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9"/>
            <p:cNvSpPr/>
            <p:nvPr/>
          </p:nvSpPr>
          <p:spPr>
            <a:xfrm flipH="1" rot="9617829">
              <a:off x="5597376" y="3028532"/>
              <a:ext cx="47161" cy="4744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9"/>
            <p:cNvSpPr/>
            <p:nvPr/>
          </p:nvSpPr>
          <p:spPr>
            <a:xfrm flipH="1" rot="9606274">
              <a:off x="5500317" y="2971567"/>
              <a:ext cx="33499" cy="3890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9"/>
            <p:cNvSpPr/>
            <p:nvPr/>
          </p:nvSpPr>
          <p:spPr>
            <a:xfrm flipH="1" rot="9625612">
              <a:off x="5497407" y="1944649"/>
              <a:ext cx="42984" cy="7620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9"/>
            <p:cNvSpPr/>
            <p:nvPr/>
          </p:nvSpPr>
          <p:spPr>
            <a:xfrm flipH="1" rot="9610971">
              <a:off x="5642578" y="1910803"/>
              <a:ext cx="35396" cy="6879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9"/>
            <p:cNvSpPr/>
            <p:nvPr/>
          </p:nvSpPr>
          <p:spPr>
            <a:xfrm flipH="1" rot="9612943">
              <a:off x="5288502" y="3043375"/>
              <a:ext cx="44316" cy="31603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9"/>
            <p:cNvSpPr/>
            <p:nvPr/>
          </p:nvSpPr>
          <p:spPr>
            <a:xfrm flipH="1" rot="9617829">
              <a:off x="5908394" y="2744559"/>
              <a:ext cx="4716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9"/>
            <p:cNvSpPr/>
            <p:nvPr/>
          </p:nvSpPr>
          <p:spPr>
            <a:xfrm flipH="1" rot="9617521">
              <a:off x="5857274" y="2293869"/>
              <a:ext cx="21351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9"/>
            <p:cNvSpPr/>
            <p:nvPr/>
          </p:nvSpPr>
          <p:spPr>
            <a:xfrm flipH="1" rot="9597767">
              <a:off x="5033056" y="2985833"/>
              <a:ext cx="27143" cy="5323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9"/>
            <p:cNvSpPr/>
            <p:nvPr/>
          </p:nvSpPr>
          <p:spPr>
            <a:xfrm flipH="1" rot="9627801">
              <a:off x="5859926" y="2904287"/>
              <a:ext cx="9868" cy="3216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9"/>
            <p:cNvSpPr/>
            <p:nvPr/>
          </p:nvSpPr>
          <p:spPr>
            <a:xfrm flipH="1" rot="9618479">
              <a:off x="6830857" y="1103842"/>
              <a:ext cx="60541" cy="5541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9"/>
            <p:cNvSpPr/>
            <p:nvPr/>
          </p:nvSpPr>
          <p:spPr>
            <a:xfrm flipH="1" rot="9628499">
              <a:off x="6846434" y="9554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9"/>
            <p:cNvSpPr/>
            <p:nvPr/>
          </p:nvSpPr>
          <p:spPr>
            <a:xfrm flipH="1" rot="9622459">
              <a:off x="4935681" y="2311399"/>
              <a:ext cx="41087" cy="29604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9"/>
            <p:cNvSpPr/>
            <p:nvPr/>
          </p:nvSpPr>
          <p:spPr>
            <a:xfrm flipH="1" rot="9615649">
              <a:off x="5575604" y="2803969"/>
              <a:ext cx="54184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9"/>
            <p:cNvSpPr/>
            <p:nvPr/>
          </p:nvSpPr>
          <p:spPr>
            <a:xfrm flipH="1" rot="9633598">
              <a:off x="5381900" y="2095005"/>
              <a:ext cx="27042" cy="5228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9"/>
            <p:cNvSpPr/>
            <p:nvPr/>
          </p:nvSpPr>
          <p:spPr>
            <a:xfrm flipH="1" rot="9629568">
              <a:off x="5394116" y="1720750"/>
              <a:ext cx="70974" cy="7620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9"/>
            <p:cNvSpPr/>
            <p:nvPr/>
          </p:nvSpPr>
          <p:spPr>
            <a:xfrm flipH="1" rot="9617521">
              <a:off x="6162074" y="2446269"/>
              <a:ext cx="21351" cy="5836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9"/>
            <p:cNvSpPr/>
            <p:nvPr/>
          </p:nvSpPr>
          <p:spPr>
            <a:xfrm flipH="1" rot="9623494">
              <a:off x="5157749" y="2855392"/>
              <a:ext cx="50955" cy="66615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9"/>
            <p:cNvSpPr/>
            <p:nvPr/>
          </p:nvSpPr>
          <p:spPr>
            <a:xfrm flipH="1" rot="9628499">
              <a:off x="7684634" y="16412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9"/>
            <p:cNvSpPr/>
            <p:nvPr/>
          </p:nvSpPr>
          <p:spPr>
            <a:xfrm flipH="1" rot="9628499">
              <a:off x="6694034" y="10316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9"/>
            <p:cNvSpPr/>
            <p:nvPr/>
          </p:nvSpPr>
          <p:spPr>
            <a:xfrm flipH="1" rot="9620771">
              <a:off x="3594032" y="3815906"/>
              <a:ext cx="17839" cy="41087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9"/>
            <p:cNvSpPr/>
            <p:nvPr/>
          </p:nvSpPr>
          <p:spPr>
            <a:xfrm flipH="1" rot="9631405">
              <a:off x="4623644" y="2707386"/>
              <a:ext cx="26093" cy="57978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9"/>
            <p:cNvSpPr/>
            <p:nvPr/>
          </p:nvSpPr>
          <p:spPr>
            <a:xfrm flipH="1" rot="9628499">
              <a:off x="7760834" y="1412634"/>
              <a:ext cx="44881" cy="56081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86" name="Google Shape;486;p49"/>
          <p:cNvCxnSpPr/>
          <p:nvPr/>
        </p:nvCxnSpPr>
        <p:spPr>
          <a:xfrm flipH="1" rot="10800000">
            <a:off x="2734187" y="2415225"/>
            <a:ext cx="2713500" cy="2103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49"/>
          <p:cNvSpPr txBox="1"/>
          <p:nvPr/>
        </p:nvSpPr>
        <p:spPr>
          <a:xfrm>
            <a:off x="3625250" y="3249075"/>
            <a:ext cx="1670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24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88" name="Google Shape;488;p49"/>
          <p:cNvCxnSpPr/>
          <p:nvPr/>
        </p:nvCxnSpPr>
        <p:spPr>
          <a:xfrm flipH="1" rot="10800000">
            <a:off x="555350" y="2399975"/>
            <a:ext cx="4766400" cy="24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49"/>
          <p:cNvSpPr txBox="1"/>
          <p:nvPr/>
        </p:nvSpPr>
        <p:spPr>
          <a:xfrm>
            <a:off x="1153000" y="1854738"/>
            <a:ext cx="31047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rPr>
              <a:t>We can guess this.</a:t>
            </a:r>
            <a:endParaRPr b="1" sz="2400">
              <a:solidFill>
                <a:srgbClr val="6AA84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0"/>
          <p:cNvSpPr/>
          <p:nvPr/>
        </p:nvSpPr>
        <p:spPr>
          <a:xfrm>
            <a:off x="0" y="949575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75" y="2083799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13" y="4519113"/>
            <a:ext cx="114974" cy="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0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Tracklet-less Heliocentric Orbit Recovery</a:t>
            </a:r>
            <a:endParaRPr b="0"/>
          </a:p>
        </p:txBody>
      </p:sp>
      <p:grpSp>
        <p:nvGrpSpPr>
          <p:cNvPr id="498" name="Google Shape;498;p50"/>
          <p:cNvGrpSpPr/>
          <p:nvPr/>
        </p:nvGrpSpPr>
        <p:grpSpPr>
          <a:xfrm>
            <a:off x="3587652" y="949575"/>
            <a:ext cx="4226223" cy="2909225"/>
            <a:chOff x="3587652" y="949575"/>
            <a:chExt cx="4226223" cy="2909225"/>
          </a:xfrm>
        </p:grpSpPr>
        <p:grpSp>
          <p:nvGrpSpPr>
            <p:cNvPr id="499" name="Google Shape;499;p50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500" name="Google Shape;500;p50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50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50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50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50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50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50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50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50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50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50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50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50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50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50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50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50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50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50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50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50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50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50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50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50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50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50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50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50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50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50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1" name="Google Shape;531;p50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1"/>
          <p:cNvSpPr/>
          <p:nvPr/>
        </p:nvSpPr>
        <p:spPr>
          <a:xfrm>
            <a:off x="0" y="949575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75" y="2083799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13" y="4519113"/>
            <a:ext cx="114974" cy="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1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Tracklet-less Heliocentric Orbit Recovery</a:t>
            </a:r>
            <a:endParaRPr b="0"/>
          </a:p>
        </p:txBody>
      </p:sp>
      <p:grpSp>
        <p:nvGrpSpPr>
          <p:cNvPr id="540" name="Google Shape;540;p51"/>
          <p:cNvGrpSpPr/>
          <p:nvPr/>
        </p:nvGrpSpPr>
        <p:grpSpPr>
          <a:xfrm>
            <a:off x="3587652" y="949575"/>
            <a:ext cx="4226223" cy="2909225"/>
            <a:chOff x="3587652" y="949575"/>
            <a:chExt cx="4226223" cy="2909225"/>
          </a:xfrm>
        </p:grpSpPr>
        <p:grpSp>
          <p:nvGrpSpPr>
            <p:cNvPr id="541" name="Google Shape;541;p51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542" name="Google Shape;542;p51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51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51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51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51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51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51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51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51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51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51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51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51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51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51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51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51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51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51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51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51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51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51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51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51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51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51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51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51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51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51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73" name="Google Shape;573;p51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sp>
        <p:nvSpPr>
          <p:cNvPr id="574" name="Google Shape;574;p51"/>
          <p:cNvSpPr txBox="1"/>
          <p:nvPr/>
        </p:nvSpPr>
        <p:spPr>
          <a:xfrm>
            <a:off x="1338638" y="2083800"/>
            <a:ext cx="31008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heliocentric distance, r</a:t>
            </a:r>
            <a:endParaRPr>
              <a:solidFill>
                <a:srgbClr val="6AA84F"/>
              </a:solidFill>
            </a:endParaRPr>
          </a:p>
        </p:txBody>
      </p:sp>
      <p:cxnSp>
        <p:nvCxnSpPr>
          <p:cNvPr id="575" name="Google Shape;575;p51"/>
          <p:cNvCxnSpPr/>
          <p:nvPr/>
        </p:nvCxnSpPr>
        <p:spPr>
          <a:xfrm flipH="1" rot="10800000">
            <a:off x="555350" y="2399975"/>
            <a:ext cx="4766400" cy="24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6" name="Google Shape;576;p51"/>
          <p:cNvCxnSpPr/>
          <p:nvPr/>
        </p:nvCxnSpPr>
        <p:spPr>
          <a:xfrm>
            <a:off x="5454145" y="2484150"/>
            <a:ext cx="52500" cy="175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7" name="Google Shape;577;p51"/>
          <p:cNvSpPr txBox="1"/>
          <p:nvPr/>
        </p:nvSpPr>
        <p:spPr>
          <a:xfrm>
            <a:off x="2726599" y="2524425"/>
            <a:ext cx="1801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</a:rPr>
              <a:t>cartesian velocity</a:t>
            </a:r>
            <a:r>
              <a:rPr lang="en">
                <a:solidFill>
                  <a:srgbClr val="6AA84F"/>
                </a:solidFill>
              </a:rPr>
              <a:t>, v</a:t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2"/>
          <p:cNvSpPr/>
          <p:nvPr/>
        </p:nvSpPr>
        <p:spPr>
          <a:xfrm>
            <a:off x="0" y="949575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3" name="Google Shape;5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75" y="2083799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13" y="4519113"/>
            <a:ext cx="114974" cy="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2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Tracklet-less Heliocentric Orbit Recovery</a:t>
            </a:r>
            <a:endParaRPr b="0"/>
          </a:p>
        </p:txBody>
      </p:sp>
      <p:grpSp>
        <p:nvGrpSpPr>
          <p:cNvPr id="586" name="Google Shape;586;p52"/>
          <p:cNvGrpSpPr/>
          <p:nvPr/>
        </p:nvGrpSpPr>
        <p:grpSpPr>
          <a:xfrm>
            <a:off x="3587652" y="949575"/>
            <a:ext cx="4226223" cy="2909225"/>
            <a:chOff x="3587652" y="949575"/>
            <a:chExt cx="4226223" cy="2909225"/>
          </a:xfrm>
        </p:grpSpPr>
        <p:grpSp>
          <p:nvGrpSpPr>
            <p:cNvPr id="587" name="Google Shape;587;p52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588" name="Google Shape;588;p52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52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52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52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52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52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52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52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52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52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52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52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52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52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52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52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52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52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52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52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52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52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52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52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52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52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52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52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52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52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52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9" name="Google Shape;619;p52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cxnSp>
        <p:nvCxnSpPr>
          <p:cNvPr id="620" name="Google Shape;620;p52"/>
          <p:cNvCxnSpPr/>
          <p:nvPr/>
        </p:nvCxnSpPr>
        <p:spPr>
          <a:xfrm flipH="1" rot="10800000">
            <a:off x="555350" y="2399975"/>
            <a:ext cx="4766400" cy="24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1" name="Google Shape;621;p52"/>
          <p:cNvCxnSpPr/>
          <p:nvPr/>
        </p:nvCxnSpPr>
        <p:spPr>
          <a:xfrm>
            <a:off x="5454145" y="2484150"/>
            <a:ext cx="52500" cy="175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52"/>
          <p:cNvCxnSpPr/>
          <p:nvPr/>
        </p:nvCxnSpPr>
        <p:spPr>
          <a:xfrm>
            <a:off x="568550" y="2644475"/>
            <a:ext cx="5057700" cy="462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3" name="Google Shape;623;p52"/>
          <p:cNvCxnSpPr/>
          <p:nvPr/>
        </p:nvCxnSpPr>
        <p:spPr>
          <a:xfrm>
            <a:off x="5745370" y="3205100"/>
            <a:ext cx="52500" cy="175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52"/>
          <p:cNvSpPr/>
          <p:nvPr/>
        </p:nvSpPr>
        <p:spPr>
          <a:xfrm rot="689486">
            <a:off x="5673101" y="3054063"/>
            <a:ext cx="111434" cy="111434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3"/>
          <p:cNvSpPr/>
          <p:nvPr/>
        </p:nvSpPr>
        <p:spPr>
          <a:xfrm>
            <a:off x="0" y="949575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0" name="Google Shape;63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75" y="2083799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13" y="4519113"/>
            <a:ext cx="114974" cy="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53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Tracklet-less Heliocentric Orbit Recovery</a:t>
            </a:r>
            <a:endParaRPr b="0"/>
          </a:p>
        </p:txBody>
      </p:sp>
      <p:grpSp>
        <p:nvGrpSpPr>
          <p:cNvPr id="633" name="Google Shape;633;p53"/>
          <p:cNvGrpSpPr/>
          <p:nvPr/>
        </p:nvGrpSpPr>
        <p:grpSpPr>
          <a:xfrm>
            <a:off x="3587652" y="949575"/>
            <a:ext cx="4226223" cy="2909225"/>
            <a:chOff x="3587652" y="949575"/>
            <a:chExt cx="4226223" cy="2909225"/>
          </a:xfrm>
        </p:grpSpPr>
        <p:grpSp>
          <p:nvGrpSpPr>
            <p:cNvPr id="634" name="Google Shape;634;p53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635" name="Google Shape;635;p53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53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53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53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53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53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53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53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53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53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53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53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53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53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53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53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53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53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53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53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53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53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53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53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53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53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53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53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53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53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53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66" name="Google Shape;666;p53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cxnSp>
        <p:nvCxnSpPr>
          <p:cNvPr id="667" name="Google Shape;667;p53"/>
          <p:cNvCxnSpPr/>
          <p:nvPr/>
        </p:nvCxnSpPr>
        <p:spPr>
          <a:xfrm flipH="1" rot="10800000">
            <a:off x="555350" y="2399975"/>
            <a:ext cx="4766400" cy="24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53"/>
          <p:cNvCxnSpPr/>
          <p:nvPr/>
        </p:nvCxnSpPr>
        <p:spPr>
          <a:xfrm>
            <a:off x="5454145" y="2484150"/>
            <a:ext cx="52500" cy="175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69" name="Google Shape;669;p53"/>
          <p:cNvGrpSpPr/>
          <p:nvPr/>
        </p:nvGrpSpPr>
        <p:grpSpPr>
          <a:xfrm rot="689788">
            <a:off x="3892387" y="1711427"/>
            <a:ext cx="4226063" cy="2909115"/>
            <a:chOff x="3587652" y="949575"/>
            <a:chExt cx="4226223" cy="2909225"/>
          </a:xfrm>
        </p:grpSpPr>
        <p:grpSp>
          <p:nvGrpSpPr>
            <p:cNvPr id="670" name="Google Shape;670;p53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671" name="Google Shape;671;p53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53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53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53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53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53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53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53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53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53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53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53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53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53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53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53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53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53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53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53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53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53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53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53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53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53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53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53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53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53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53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2" name="Google Shape;702;p53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cxnSp>
        <p:nvCxnSpPr>
          <p:cNvPr id="703" name="Google Shape;703;p53"/>
          <p:cNvCxnSpPr/>
          <p:nvPr/>
        </p:nvCxnSpPr>
        <p:spPr>
          <a:xfrm>
            <a:off x="568550" y="2644475"/>
            <a:ext cx="5057700" cy="462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53"/>
          <p:cNvCxnSpPr/>
          <p:nvPr/>
        </p:nvCxnSpPr>
        <p:spPr>
          <a:xfrm>
            <a:off x="5745370" y="3205100"/>
            <a:ext cx="52500" cy="175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4"/>
          <p:cNvSpPr/>
          <p:nvPr/>
        </p:nvSpPr>
        <p:spPr>
          <a:xfrm>
            <a:off x="0" y="949575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0" name="Google Shape;7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75" y="2083799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13" y="4519113"/>
            <a:ext cx="114974" cy="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54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Tracklet-less Heliocentric Orbit Recovery</a:t>
            </a:r>
            <a:endParaRPr b="0"/>
          </a:p>
        </p:txBody>
      </p:sp>
      <p:grpSp>
        <p:nvGrpSpPr>
          <p:cNvPr id="713" name="Google Shape;713;p54"/>
          <p:cNvGrpSpPr/>
          <p:nvPr/>
        </p:nvGrpSpPr>
        <p:grpSpPr>
          <a:xfrm>
            <a:off x="3587652" y="949575"/>
            <a:ext cx="4226223" cy="2909225"/>
            <a:chOff x="3587652" y="949575"/>
            <a:chExt cx="4226223" cy="2909225"/>
          </a:xfrm>
        </p:grpSpPr>
        <p:grpSp>
          <p:nvGrpSpPr>
            <p:cNvPr id="714" name="Google Shape;714;p54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715" name="Google Shape;715;p54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4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54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54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54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54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54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54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54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54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54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54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54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54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4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4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4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4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54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54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4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4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4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4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54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4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54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54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54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54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54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6" name="Google Shape;746;p54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cxnSp>
        <p:nvCxnSpPr>
          <p:cNvPr id="747" name="Google Shape;747;p54"/>
          <p:cNvCxnSpPr/>
          <p:nvPr/>
        </p:nvCxnSpPr>
        <p:spPr>
          <a:xfrm flipH="1" rot="10800000">
            <a:off x="555350" y="2399975"/>
            <a:ext cx="4766400" cy="24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8" name="Google Shape;748;p54"/>
          <p:cNvCxnSpPr/>
          <p:nvPr/>
        </p:nvCxnSpPr>
        <p:spPr>
          <a:xfrm>
            <a:off x="5454145" y="2484150"/>
            <a:ext cx="52500" cy="175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49" name="Google Shape;749;p54"/>
          <p:cNvGrpSpPr/>
          <p:nvPr/>
        </p:nvGrpSpPr>
        <p:grpSpPr>
          <a:xfrm rot="689788">
            <a:off x="3892387" y="1711427"/>
            <a:ext cx="4226063" cy="2909115"/>
            <a:chOff x="3587652" y="949575"/>
            <a:chExt cx="4226223" cy="2909225"/>
          </a:xfrm>
        </p:grpSpPr>
        <p:grpSp>
          <p:nvGrpSpPr>
            <p:cNvPr id="750" name="Google Shape;750;p54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751" name="Google Shape;751;p54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54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54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54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54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54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54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54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54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54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54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54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54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54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54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54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54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54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54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54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54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54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54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4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54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54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54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54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54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54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54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82" name="Google Shape;782;p54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cxnSp>
        <p:nvCxnSpPr>
          <p:cNvPr id="783" name="Google Shape;783;p54"/>
          <p:cNvCxnSpPr/>
          <p:nvPr/>
        </p:nvCxnSpPr>
        <p:spPr>
          <a:xfrm>
            <a:off x="568550" y="2644475"/>
            <a:ext cx="5057700" cy="462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784" name="Google Shape;784;p54"/>
          <p:cNvGrpSpPr/>
          <p:nvPr/>
        </p:nvGrpSpPr>
        <p:grpSpPr>
          <a:xfrm rot="1546544">
            <a:off x="4044799" y="2701634"/>
            <a:ext cx="4225739" cy="2908892"/>
            <a:chOff x="3587652" y="949575"/>
            <a:chExt cx="4226223" cy="2909225"/>
          </a:xfrm>
        </p:grpSpPr>
        <p:grpSp>
          <p:nvGrpSpPr>
            <p:cNvPr id="785" name="Google Shape;785;p54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786" name="Google Shape;786;p54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54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54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54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54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54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54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" name="Google Shape;793;p54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" name="Google Shape;794;p54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54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54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54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4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4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54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54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54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54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54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54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54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54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54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54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54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54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54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54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54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54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54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17" name="Google Shape;817;p54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cxnSp>
        <p:nvCxnSpPr>
          <p:cNvPr id="818" name="Google Shape;818;p54"/>
          <p:cNvCxnSpPr>
            <a:endCxn id="817" idx="2"/>
          </p:cNvCxnSpPr>
          <p:nvPr/>
        </p:nvCxnSpPr>
        <p:spPr>
          <a:xfrm>
            <a:off x="575150" y="2651012"/>
            <a:ext cx="5278200" cy="1358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54"/>
          <p:cNvCxnSpPr/>
          <p:nvPr/>
        </p:nvCxnSpPr>
        <p:spPr>
          <a:xfrm>
            <a:off x="5917595" y="4117800"/>
            <a:ext cx="25800" cy="186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0" name="Google Shape;820;p54"/>
          <p:cNvCxnSpPr/>
          <p:nvPr/>
        </p:nvCxnSpPr>
        <p:spPr>
          <a:xfrm>
            <a:off x="5745370" y="3205100"/>
            <a:ext cx="52500" cy="175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5"/>
          <p:cNvSpPr/>
          <p:nvPr/>
        </p:nvSpPr>
        <p:spPr>
          <a:xfrm>
            <a:off x="0" y="949575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44075" y="2083799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713" y="4519113"/>
            <a:ext cx="114974" cy="11497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55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Tracklet-less Heliocentric Orbit Recovery</a:t>
            </a:r>
            <a:endParaRPr b="0"/>
          </a:p>
        </p:txBody>
      </p:sp>
      <p:grpSp>
        <p:nvGrpSpPr>
          <p:cNvPr id="829" name="Google Shape;829;p55"/>
          <p:cNvGrpSpPr/>
          <p:nvPr/>
        </p:nvGrpSpPr>
        <p:grpSpPr>
          <a:xfrm>
            <a:off x="3587652" y="949575"/>
            <a:ext cx="4226223" cy="2909225"/>
            <a:chOff x="3587652" y="949575"/>
            <a:chExt cx="4226223" cy="2909225"/>
          </a:xfrm>
        </p:grpSpPr>
        <p:grpSp>
          <p:nvGrpSpPr>
            <p:cNvPr id="830" name="Google Shape;830;p55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831" name="Google Shape;831;p55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55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55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5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5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55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55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55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5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5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5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5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55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55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5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5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5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5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5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55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55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5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55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5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5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55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55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55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55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55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55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2" name="Google Shape;862;p55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cxnSp>
        <p:nvCxnSpPr>
          <p:cNvPr id="863" name="Google Shape;863;p55"/>
          <p:cNvCxnSpPr/>
          <p:nvPr/>
        </p:nvCxnSpPr>
        <p:spPr>
          <a:xfrm flipH="1" rot="10800000">
            <a:off x="555350" y="2399975"/>
            <a:ext cx="4766400" cy="2445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864" name="Google Shape;864;p55"/>
          <p:cNvCxnSpPr/>
          <p:nvPr/>
        </p:nvCxnSpPr>
        <p:spPr>
          <a:xfrm>
            <a:off x="5454145" y="2484150"/>
            <a:ext cx="52500" cy="175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865" name="Google Shape;865;p55"/>
          <p:cNvGrpSpPr/>
          <p:nvPr/>
        </p:nvGrpSpPr>
        <p:grpSpPr>
          <a:xfrm rot="689788">
            <a:off x="3892387" y="1711427"/>
            <a:ext cx="4226063" cy="2909115"/>
            <a:chOff x="3587652" y="949575"/>
            <a:chExt cx="4226223" cy="2909225"/>
          </a:xfrm>
        </p:grpSpPr>
        <p:grpSp>
          <p:nvGrpSpPr>
            <p:cNvPr id="866" name="Google Shape;866;p55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867" name="Google Shape;867;p55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5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55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55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5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5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5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5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5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5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5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55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5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5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55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55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55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55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55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55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5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55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55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55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5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5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55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55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5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55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55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8" name="Google Shape;898;p55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cxnSp>
        <p:nvCxnSpPr>
          <p:cNvPr id="899" name="Google Shape;899;p55"/>
          <p:cNvCxnSpPr/>
          <p:nvPr/>
        </p:nvCxnSpPr>
        <p:spPr>
          <a:xfrm>
            <a:off x="568550" y="2644475"/>
            <a:ext cx="5057700" cy="462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900" name="Google Shape;900;p55"/>
          <p:cNvGrpSpPr/>
          <p:nvPr/>
        </p:nvGrpSpPr>
        <p:grpSpPr>
          <a:xfrm rot="1546544">
            <a:off x="4044799" y="2701634"/>
            <a:ext cx="4225739" cy="2908892"/>
            <a:chOff x="3587652" y="949575"/>
            <a:chExt cx="4226223" cy="2909225"/>
          </a:xfrm>
        </p:grpSpPr>
        <p:grpSp>
          <p:nvGrpSpPr>
            <p:cNvPr id="901" name="Google Shape;901;p55"/>
            <p:cNvGrpSpPr/>
            <p:nvPr/>
          </p:nvGrpSpPr>
          <p:grpSpPr>
            <a:xfrm>
              <a:off x="3587652" y="949575"/>
              <a:ext cx="4226223" cy="2909225"/>
              <a:chOff x="3587652" y="949575"/>
              <a:chExt cx="4226223" cy="2909225"/>
            </a:xfrm>
          </p:grpSpPr>
          <p:sp>
            <p:nvSpPr>
              <p:cNvPr id="902" name="Google Shape;902;p55"/>
              <p:cNvSpPr/>
              <p:nvPr/>
            </p:nvSpPr>
            <p:spPr>
              <a:xfrm flipH="1" rot="10800000">
                <a:off x="5092425" y="2340043"/>
                <a:ext cx="34800" cy="357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55"/>
              <p:cNvSpPr/>
              <p:nvPr/>
            </p:nvSpPr>
            <p:spPr>
              <a:xfrm flipH="1" rot="9618773">
                <a:off x="5244811" y="2492459"/>
                <a:ext cx="34730" cy="35679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55"/>
              <p:cNvSpPr/>
              <p:nvPr/>
            </p:nvSpPr>
            <p:spPr>
              <a:xfrm flipH="1" rot="9623494">
                <a:off x="5005349" y="27029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5"/>
              <p:cNvSpPr/>
              <p:nvPr/>
            </p:nvSpPr>
            <p:spPr>
              <a:xfrm flipH="1" rot="9618636">
                <a:off x="5550001" y="2301255"/>
                <a:ext cx="65000" cy="5039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5"/>
              <p:cNvSpPr/>
              <p:nvPr/>
            </p:nvSpPr>
            <p:spPr>
              <a:xfrm flipH="1" rot="9629489">
                <a:off x="5819347" y="2092523"/>
                <a:ext cx="5569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55"/>
              <p:cNvSpPr/>
              <p:nvPr/>
            </p:nvSpPr>
            <p:spPr>
              <a:xfrm flipH="1" rot="9607669">
                <a:off x="4041478" y="3563474"/>
                <a:ext cx="26477" cy="3245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5"/>
              <p:cNvSpPr/>
              <p:nvPr/>
            </p:nvSpPr>
            <p:spPr>
              <a:xfrm flipH="1" rot="9615649">
                <a:off x="5423204" y="26515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5"/>
              <p:cNvSpPr/>
              <p:nvPr/>
            </p:nvSpPr>
            <p:spPr>
              <a:xfrm flipH="1" rot="9633598">
                <a:off x="5229500" y="19426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5"/>
              <p:cNvSpPr/>
              <p:nvPr/>
            </p:nvSpPr>
            <p:spPr>
              <a:xfrm flipH="1" rot="9624463">
                <a:off x="5779137" y="2579571"/>
                <a:ext cx="56363" cy="6025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5"/>
              <p:cNvSpPr/>
              <p:nvPr/>
            </p:nvSpPr>
            <p:spPr>
              <a:xfrm flipH="1" rot="9617829">
                <a:off x="5597376" y="3028532"/>
                <a:ext cx="47161" cy="4744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55"/>
              <p:cNvSpPr/>
              <p:nvPr/>
            </p:nvSpPr>
            <p:spPr>
              <a:xfrm flipH="1" rot="9606274">
                <a:off x="5500317" y="2971567"/>
                <a:ext cx="33499" cy="3890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5"/>
              <p:cNvSpPr/>
              <p:nvPr/>
            </p:nvSpPr>
            <p:spPr>
              <a:xfrm flipH="1" rot="9625612">
                <a:off x="5497407" y="1944649"/>
                <a:ext cx="4298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55"/>
              <p:cNvSpPr/>
              <p:nvPr/>
            </p:nvSpPr>
            <p:spPr>
              <a:xfrm flipH="1" rot="9610971">
                <a:off x="5642578" y="1910803"/>
                <a:ext cx="35396" cy="6879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55"/>
              <p:cNvSpPr/>
              <p:nvPr/>
            </p:nvSpPr>
            <p:spPr>
              <a:xfrm flipH="1" rot="9612943">
                <a:off x="5288502" y="3043375"/>
                <a:ext cx="44316" cy="31603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55"/>
              <p:cNvSpPr/>
              <p:nvPr/>
            </p:nvSpPr>
            <p:spPr>
              <a:xfrm flipH="1" rot="9617829">
                <a:off x="5908394" y="2744559"/>
                <a:ext cx="4716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5"/>
              <p:cNvSpPr/>
              <p:nvPr/>
            </p:nvSpPr>
            <p:spPr>
              <a:xfrm flipH="1" rot="9617521">
                <a:off x="5857274" y="22938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5"/>
              <p:cNvSpPr/>
              <p:nvPr/>
            </p:nvSpPr>
            <p:spPr>
              <a:xfrm flipH="1" rot="9597767">
                <a:off x="5033056" y="2985833"/>
                <a:ext cx="27143" cy="5323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5"/>
              <p:cNvSpPr/>
              <p:nvPr/>
            </p:nvSpPr>
            <p:spPr>
              <a:xfrm flipH="1" rot="9627801">
                <a:off x="5859926" y="2904287"/>
                <a:ext cx="9868" cy="3216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55"/>
              <p:cNvSpPr/>
              <p:nvPr/>
            </p:nvSpPr>
            <p:spPr>
              <a:xfrm flipH="1" rot="9618479">
                <a:off x="6830857" y="1103842"/>
                <a:ext cx="60541" cy="554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55"/>
              <p:cNvSpPr/>
              <p:nvPr/>
            </p:nvSpPr>
            <p:spPr>
              <a:xfrm flipH="1" rot="9628499">
                <a:off x="6846434" y="9554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55"/>
              <p:cNvSpPr/>
              <p:nvPr/>
            </p:nvSpPr>
            <p:spPr>
              <a:xfrm flipH="1" rot="9622459">
                <a:off x="4935681" y="2311399"/>
                <a:ext cx="41087" cy="29604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5"/>
              <p:cNvSpPr/>
              <p:nvPr/>
            </p:nvSpPr>
            <p:spPr>
              <a:xfrm flipH="1" rot="9615649">
                <a:off x="5575604" y="2803969"/>
                <a:ext cx="54184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5"/>
              <p:cNvSpPr/>
              <p:nvPr/>
            </p:nvSpPr>
            <p:spPr>
              <a:xfrm flipH="1" rot="9633598">
                <a:off x="5381900" y="2095005"/>
                <a:ext cx="27042" cy="522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55"/>
              <p:cNvSpPr/>
              <p:nvPr/>
            </p:nvSpPr>
            <p:spPr>
              <a:xfrm flipH="1" rot="9629568">
                <a:off x="5394116" y="1720750"/>
                <a:ext cx="70974" cy="7620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5"/>
              <p:cNvSpPr/>
              <p:nvPr/>
            </p:nvSpPr>
            <p:spPr>
              <a:xfrm flipH="1" rot="9617521">
                <a:off x="6162074" y="2446269"/>
                <a:ext cx="21351" cy="5836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5"/>
              <p:cNvSpPr/>
              <p:nvPr/>
            </p:nvSpPr>
            <p:spPr>
              <a:xfrm flipH="1" rot="9623494">
                <a:off x="5157749" y="2855392"/>
                <a:ext cx="50955" cy="66615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5"/>
              <p:cNvSpPr/>
              <p:nvPr/>
            </p:nvSpPr>
            <p:spPr>
              <a:xfrm flipH="1" rot="9628499">
                <a:off x="7684634" y="16412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5"/>
              <p:cNvSpPr/>
              <p:nvPr/>
            </p:nvSpPr>
            <p:spPr>
              <a:xfrm flipH="1" rot="9628499">
                <a:off x="6694034" y="1031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5"/>
              <p:cNvSpPr/>
              <p:nvPr/>
            </p:nvSpPr>
            <p:spPr>
              <a:xfrm flipH="1" rot="9620771">
                <a:off x="3594032" y="3815906"/>
                <a:ext cx="17839" cy="41087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5"/>
              <p:cNvSpPr/>
              <p:nvPr/>
            </p:nvSpPr>
            <p:spPr>
              <a:xfrm flipH="1" rot="9631405">
                <a:off x="4623644" y="2707386"/>
                <a:ext cx="26093" cy="57978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55"/>
              <p:cNvSpPr/>
              <p:nvPr/>
            </p:nvSpPr>
            <p:spPr>
              <a:xfrm flipH="1" rot="9628499">
                <a:off x="7760834" y="1412634"/>
                <a:ext cx="44881" cy="56081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rgbClr val="CCCCCC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3" name="Google Shape;933;p55"/>
            <p:cNvSpPr/>
            <p:nvPr/>
          </p:nvSpPr>
          <p:spPr>
            <a:xfrm>
              <a:off x="5362775" y="2348525"/>
              <a:ext cx="111300" cy="111300"/>
            </a:xfrm>
            <a:prstGeom prst="ellipse">
              <a:avLst/>
            </a:prstGeom>
            <a:solidFill>
              <a:srgbClr val="6AA84F"/>
            </a:solidFill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6AA84F"/>
                </a:solidFill>
              </a:endParaRPr>
            </a:p>
          </p:txBody>
        </p:sp>
      </p:grpSp>
      <p:cxnSp>
        <p:nvCxnSpPr>
          <p:cNvPr id="934" name="Google Shape;934;p55"/>
          <p:cNvCxnSpPr>
            <a:endCxn id="933" idx="2"/>
          </p:cNvCxnSpPr>
          <p:nvPr/>
        </p:nvCxnSpPr>
        <p:spPr>
          <a:xfrm>
            <a:off x="575150" y="2651012"/>
            <a:ext cx="5278200" cy="13581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5" name="Google Shape;935;p55"/>
          <p:cNvCxnSpPr/>
          <p:nvPr/>
        </p:nvCxnSpPr>
        <p:spPr>
          <a:xfrm>
            <a:off x="5917595" y="4117800"/>
            <a:ext cx="25800" cy="186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6" name="Google Shape;936;p55"/>
          <p:cNvCxnSpPr/>
          <p:nvPr/>
        </p:nvCxnSpPr>
        <p:spPr>
          <a:xfrm rot="10800000">
            <a:off x="5706775" y="2412750"/>
            <a:ext cx="537000" cy="1637100"/>
          </a:xfrm>
          <a:prstGeom prst="straightConnector1">
            <a:avLst/>
          </a:prstGeom>
          <a:noFill/>
          <a:ln cap="flat" cmpd="sng" w="28575">
            <a:solidFill>
              <a:srgbClr val="BF9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7" name="Google Shape;937;p55"/>
          <p:cNvSpPr txBox="1"/>
          <p:nvPr/>
        </p:nvSpPr>
        <p:spPr>
          <a:xfrm>
            <a:off x="1338638" y="2083800"/>
            <a:ext cx="31008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</a:rPr>
              <a:t>range</a:t>
            </a:r>
            <a:endParaRPr sz="1800">
              <a:solidFill>
                <a:srgbClr val="6AA84F"/>
              </a:solidFill>
            </a:endParaRPr>
          </a:p>
        </p:txBody>
      </p:sp>
      <p:sp>
        <p:nvSpPr>
          <p:cNvPr id="938" name="Google Shape;938;p55"/>
          <p:cNvSpPr txBox="1"/>
          <p:nvPr/>
        </p:nvSpPr>
        <p:spPr>
          <a:xfrm>
            <a:off x="5130251" y="2769500"/>
            <a:ext cx="2917500" cy="10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1C232"/>
                </a:solidFill>
              </a:rPr>
              <a:t>shift</a:t>
            </a:r>
            <a:endParaRPr sz="1800">
              <a:solidFill>
                <a:srgbClr val="F1C232"/>
              </a:solidFill>
            </a:endParaRPr>
          </a:p>
        </p:txBody>
      </p:sp>
      <p:cxnSp>
        <p:nvCxnSpPr>
          <p:cNvPr id="939" name="Google Shape;939;p55"/>
          <p:cNvCxnSpPr/>
          <p:nvPr/>
        </p:nvCxnSpPr>
        <p:spPr>
          <a:xfrm>
            <a:off x="5745370" y="3205100"/>
            <a:ext cx="52500" cy="1752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SST-45-degree-full_1.jpg"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0" y="133900"/>
            <a:ext cx="4845750" cy="46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/>
          <p:nvPr>
            <p:ph type="ctrTitle"/>
          </p:nvPr>
        </p:nvSpPr>
        <p:spPr>
          <a:xfrm>
            <a:off x="625575" y="886325"/>
            <a:ext cx="78324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</a:t>
            </a:r>
            <a:endParaRPr/>
          </a:p>
          <a:p>
            <a:pPr indent="457200" lvl="0" marL="2743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(Beyond) LSST’s Moving Object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Processing System (MOPS)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Joachim up to?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The thing that keeps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Mario up at night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DIRAC Solar System Group</a:t>
            </a:r>
            <a:endParaRPr sz="1800"/>
          </a:p>
          <a:p>
            <a:pPr indent="457200" lvl="0" marL="18288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8288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1" name="Google Shape;201;p39"/>
          <p:cNvSpPr txBox="1"/>
          <p:nvPr/>
        </p:nvSpPr>
        <p:spPr>
          <a:xfrm>
            <a:off x="1527150" y="4822575"/>
            <a:ext cx="6089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DIRAC - Lunch Seminar - October 08 2018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39"/>
          <p:cNvCxnSpPr/>
          <p:nvPr/>
        </p:nvCxnSpPr>
        <p:spPr>
          <a:xfrm>
            <a:off x="4480675" y="1259350"/>
            <a:ext cx="3910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9"/>
          <p:cNvCxnSpPr/>
          <p:nvPr/>
        </p:nvCxnSpPr>
        <p:spPr>
          <a:xfrm>
            <a:off x="5037400" y="1623850"/>
            <a:ext cx="3347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SST-45-degree-full_1.jpg" id="208" name="Google Shape;2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50" y="133900"/>
            <a:ext cx="4845750" cy="46277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/>
          <p:nvPr>
            <p:ph type="ctrTitle"/>
          </p:nvPr>
        </p:nvSpPr>
        <p:spPr>
          <a:xfrm>
            <a:off x="625575" y="886325"/>
            <a:ext cx="78324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</a:t>
            </a:r>
            <a:endParaRPr/>
          </a:p>
          <a:p>
            <a:pPr indent="457200" lvl="0" marL="27432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(Beyond) LSST’s Moving Object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                     Processing System (MOPS)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Joachim up to?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thing that keeps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up at night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DIRAC Solar System Group</a:t>
            </a:r>
            <a:endParaRPr sz="1800"/>
          </a:p>
          <a:p>
            <a:pPr indent="457200" lvl="0" marL="182880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457200" lvl="0" marL="18288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18288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10" name="Google Shape;210;p40"/>
          <p:cNvSpPr txBox="1"/>
          <p:nvPr/>
        </p:nvSpPr>
        <p:spPr>
          <a:xfrm>
            <a:off x="1527150" y="4822575"/>
            <a:ext cx="60897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DIRAC - Lunch Seminar - October 08 2018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40"/>
          <p:cNvCxnSpPr/>
          <p:nvPr/>
        </p:nvCxnSpPr>
        <p:spPr>
          <a:xfrm>
            <a:off x="4480675" y="1259350"/>
            <a:ext cx="39105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" name="Google Shape;212;p40"/>
          <p:cNvCxnSpPr/>
          <p:nvPr/>
        </p:nvCxnSpPr>
        <p:spPr>
          <a:xfrm>
            <a:off x="5037400" y="1623850"/>
            <a:ext cx="3347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40"/>
          <p:cNvCxnSpPr/>
          <p:nvPr/>
        </p:nvCxnSpPr>
        <p:spPr>
          <a:xfrm>
            <a:off x="5494900" y="1988475"/>
            <a:ext cx="28899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/>
          <p:nvPr/>
        </p:nvSpPr>
        <p:spPr>
          <a:xfrm>
            <a:off x="0" y="974500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9725" y="1930774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67115" y="2530588"/>
            <a:ext cx="101273" cy="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250" y="2509150"/>
            <a:ext cx="111247" cy="11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888" y="2507288"/>
            <a:ext cx="114974" cy="11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4253" y="2527222"/>
            <a:ext cx="133512" cy="7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9025" y="2302524"/>
            <a:ext cx="538475" cy="5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0525" y="2373187"/>
            <a:ext cx="1010925" cy="3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1"/>
          <p:cNvSpPr txBox="1"/>
          <p:nvPr/>
        </p:nvSpPr>
        <p:spPr>
          <a:xfrm>
            <a:off x="1501225" y="3673450"/>
            <a:ext cx="21414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 Belt Asteroids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 760,000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41"/>
          <p:cNvSpPr txBox="1"/>
          <p:nvPr/>
        </p:nvSpPr>
        <p:spPr>
          <a:xfrm>
            <a:off x="508750" y="1093300"/>
            <a:ext cx="19461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Near-Earth Asteroids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 18,000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41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</a:t>
            </a:r>
            <a:r>
              <a:rPr lang="en"/>
              <a:t>Solar System Science with LSST</a:t>
            </a:r>
            <a:endParaRPr/>
          </a:p>
        </p:txBody>
      </p:sp>
      <p:sp>
        <p:nvSpPr>
          <p:cNvPr id="229" name="Google Shape;229;p41"/>
          <p:cNvSpPr txBox="1"/>
          <p:nvPr/>
        </p:nvSpPr>
        <p:spPr>
          <a:xfrm>
            <a:off x="4649275" y="3673450"/>
            <a:ext cx="40458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Trans-Neptunian Objects and beyond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 2,000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0" name="Google Shape;230;p41"/>
          <p:cNvPicPr preferRelativeResize="0"/>
          <p:nvPr/>
        </p:nvPicPr>
        <p:blipFill rotWithShape="1">
          <a:blip r:embed="rId10">
            <a:alphaModFix/>
          </a:blip>
          <a:srcRect b="0" l="9130" r="50627" t="0"/>
          <a:stretch/>
        </p:blipFill>
        <p:spPr>
          <a:xfrm>
            <a:off x="6885700" y="2366368"/>
            <a:ext cx="204401" cy="39682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1" name="Google Shape;231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10704" y="2469691"/>
            <a:ext cx="204397" cy="2041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41"/>
          <p:cNvSpPr txBox="1"/>
          <p:nvPr/>
        </p:nvSpPr>
        <p:spPr>
          <a:xfrm>
            <a:off x="4935900" y="1098325"/>
            <a:ext cx="21414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Trojans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 6,000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41"/>
          <p:cNvSpPr/>
          <p:nvPr/>
        </p:nvSpPr>
        <p:spPr>
          <a:xfrm>
            <a:off x="3907825" y="2841000"/>
            <a:ext cx="111300" cy="11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41"/>
          <p:cNvCxnSpPr/>
          <p:nvPr/>
        </p:nvCxnSpPr>
        <p:spPr>
          <a:xfrm rot="10800000">
            <a:off x="3963425" y="2936225"/>
            <a:ext cx="0" cy="950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5" name="Google Shape;235;p41"/>
          <p:cNvSpPr/>
          <p:nvPr/>
        </p:nvSpPr>
        <p:spPr>
          <a:xfrm>
            <a:off x="5144450" y="2057638"/>
            <a:ext cx="111300" cy="11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41"/>
          <p:cNvCxnSpPr/>
          <p:nvPr/>
        </p:nvCxnSpPr>
        <p:spPr>
          <a:xfrm>
            <a:off x="5200100" y="1293300"/>
            <a:ext cx="0" cy="7662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41"/>
          <p:cNvCxnSpPr/>
          <p:nvPr/>
        </p:nvCxnSpPr>
        <p:spPr>
          <a:xfrm rot="10800000">
            <a:off x="5200100" y="1303050"/>
            <a:ext cx="1512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41"/>
          <p:cNvCxnSpPr/>
          <p:nvPr/>
        </p:nvCxnSpPr>
        <p:spPr>
          <a:xfrm>
            <a:off x="2542550" y="1293300"/>
            <a:ext cx="0" cy="7662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9" name="Google Shape;239;p41"/>
          <p:cNvSpPr/>
          <p:nvPr/>
        </p:nvSpPr>
        <p:spPr>
          <a:xfrm>
            <a:off x="2486900" y="2057638"/>
            <a:ext cx="111300" cy="11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41"/>
          <p:cNvCxnSpPr/>
          <p:nvPr/>
        </p:nvCxnSpPr>
        <p:spPr>
          <a:xfrm rot="10800000">
            <a:off x="2317700" y="1303050"/>
            <a:ext cx="1512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41" name="Google Shape;241;p41"/>
          <p:cNvSpPr/>
          <p:nvPr/>
        </p:nvSpPr>
        <p:spPr>
          <a:xfrm>
            <a:off x="8286325" y="2840988"/>
            <a:ext cx="111300" cy="11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41"/>
          <p:cNvCxnSpPr/>
          <p:nvPr/>
        </p:nvCxnSpPr>
        <p:spPr>
          <a:xfrm rot="10800000">
            <a:off x="8342000" y="2936225"/>
            <a:ext cx="0" cy="950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41"/>
          <p:cNvCxnSpPr/>
          <p:nvPr/>
        </p:nvCxnSpPr>
        <p:spPr>
          <a:xfrm rot="10800000">
            <a:off x="3432925" y="3880575"/>
            <a:ext cx="4749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41"/>
          <p:cNvCxnSpPr/>
          <p:nvPr/>
        </p:nvCxnSpPr>
        <p:spPr>
          <a:xfrm rot="10800000">
            <a:off x="8175625" y="3880575"/>
            <a:ext cx="1107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/>
          <p:nvPr/>
        </p:nvSpPr>
        <p:spPr>
          <a:xfrm>
            <a:off x="0" y="974500"/>
            <a:ext cx="9144000" cy="4214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9725" y="1930774"/>
            <a:ext cx="1268000" cy="12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167115" y="2530588"/>
            <a:ext cx="101273" cy="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7250" y="2509150"/>
            <a:ext cx="111247" cy="111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888" y="2507288"/>
            <a:ext cx="114974" cy="11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4253" y="2527222"/>
            <a:ext cx="133512" cy="7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9025" y="2302524"/>
            <a:ext cx="538475" cy="5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40525" y="2373187"/>
            <a:ext cx="1010925" cy="3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2"/>
          <p:cNvSpPr txBox="1"/>
          <p:nvPr/>
        </p:nvSpPr>
        <p:spPr>
          <a:xfrm>
            <a:off x="1501225" y="3673450"/>
            <a:ext cx="21414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Main Belt Asteroids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 760,000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42"/>
          <p:cNvSpPr txBox="1"/>
          <p:nvPr/>
        </p:nvSpPr>
        <p:spPr>
          <a:xfrm>
            <a:off x="508750" y="1093300"/>
            <a:ext cx="19461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Near-Earth Asteroids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 18,000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42"/>
          <p:cNvSpPr txBox="1"/>
          <p:nvPr/>
        </p:nvSpPr>
        <p:spPr>
          <a:xfrm>
            <a:off x="4649275" y="3673450"/>
            <a:ext cx="40458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Trans-Neptunian Objects and beyond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 2,000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 rotWithShape="1">
          <a:blip r:embed="rId10">
            <a:alphaModFix/>
          </a:blip>
          <a:srcRect b="0" l="9130" r="50627" t="0"/>
          <a:stretch/>
        </p:blipFill>
        <p:spPr>
          <a:xfrm>
            <a:off x="6885700" y="2366368"/>
            <a:ext cx="204401" cy="39682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1" name="Google Shape;261;p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10704" y="2469691"/>
            <a:ext cx="204397" cy="2041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2" name="Google Shape;262;p42"/>
          <p:cNvSpPr txBox="1"/>
          <p:nvPr/>
        </p:nvSpPr>
        <p:spPr>
          <a:xfrm>
            <a:off x="4935900" y="1098325"/>
            <a:ext cx="2141400" cy="7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Jupiter Trojans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~ 6,000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42"/>
          <p:cNvSpPr/>
          <p:nvPr/>
        </p:nvSpPr>
        <p:spPr>
          <a:xfrm>
            <a:off x="3907825" y="2841000"/>
            <a:ext cx="111300" cy="11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42"/>
          <p:cNvCxnSpPr/>
          <p:nvPr/>
        </p:nvCxnSpPr>
        <p:spPr>
          <a:xfrm rot="10800000">
            <a:off x="3963425" y="2936225"/>
            <a:ext cx="0" cy="950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5" name="Google Shape;265;p42"/>
          <p:cNvSpPr/>
          <p:nvPr/>
        </p:nvSpPr>
        <p:spPr>
          <a:xfrm>
            <a:off x="5144450" y="2057638"/>
            <a:ext cx="111300" cy="11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42"/>
          <p:cNvCxnSpPr/>
          <p:nvPr/>
        </p:nvCxnSpPr>
        <p:spPr>
          <a:xfrm>
            <a:off x="5200100" y="1293300"/>
            <a:ext cx="0" cy="7662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2"/>
          <p:cNvCxnSpPr/>
          <p:nvPr/>
        </p:nvCxnSpPr>
        <p:spPr>
          <a:xfrm rot="10800000">
            <a:off x="5200100" y="1303050"/>
            <a:ext cx="1512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2"/>
          <p:cNvCxnSpPr/>
          <p:nvPr/>
        </p:nvCxnSpPr>
        <p:spPr>
          <a:xfrm>
            <a:off x="2542550" y="1293300"/>
            <a:ext cx="0" cy="7662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9" name="Google Shape;269;p42"/>
          <p:cNvSpPr/>
          <p:nvPr/>
        </p:nvSpPr>
        <p:spPr>
          <a:xfrm>
            <a:off x="2486900" y="2057638"/>
            <a:ext cx="111300" cy="11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42"/>
          <p:cNvCxnSpPr/>
          <p:nvPr/>
        </p:nvCxnSpPr>
        <p:spPr>
          <a:xfrm rot="10800000">
            <a:off x="2317700" y="1303050"/>
            <a:ext cx="1512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1" name="Google Shape;271;p42"/>
          <p:cNvSpPr/>
          <p:nvPr/>
        </p:nvSpPr>
        <p:spPr>
          <a:xfrm>
            <a:off x="8286325" y="2840988"/>
            <a:ext cx="111300" cy="111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42"/>
          <p:cNvCxnSpPr/>
          <p:nvPr/>
        </p:nvCxnSpPr>
        <p:spPr>
          <a:xfrm rot="10800000">
            <a:off x="8342000" y="2936225"/>
            <a:ext cx="0" cy="9501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42"/>
          <p:cNvCxnSpPr/>
          <p:nvPr/>
        </p:nvCxnSpPr>
        <p:spPr>
          <a:xfrm rot="10800000">
            <a:off x="3432925" y="3880575"/>
            <a:ext cx="4749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42"/>
          <p:cNvCxnSpPr/>
          <p:nvPr/>
        </p:nvCxnSpPr>
        <p:spPr>
          <a:xfrm rot="10800000">
            <a:off x="8175625" y="3880575"/>
            <a:ext cx="110700" cy="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75" name="Google Shape;275;p42"/>
          <p:cNvSpPr txBox="1"/>
          <p:nvPr/>
        </p:nvSpPr>
        <p:spPr>
          <a:xfrm>
            <a:off x="5403288" y="1620013"/>
            <a:ext cx="1359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 280,000</a:t>
            </a:r>
            <a:endParaRPr b="1" sz="1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42"/>
          <p:cNvSpPr txBox="1"/>
          <p:nvPr/>
        </p:nvSpPr>
        <p:spPr>
          <a:xfrm>
            <a:off x="5992663" y="4344163"/>
            <a:ext cx="1359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 40,000</a:t>
            </a:r>
            <a:endParaRPr b="1" sz="1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42"/>
          <p:cNvSpPr txBox="1"/>
          <p:nvPr/>
        </p:nvSpPr>
        <p:spPr>
          <a:xfrm>
            <a:off x="1727900" y="4344175"/>
            <a:ext cx="1670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 5,500,000</a:t>
            </a:r>
            <a:endParaRPr b="1" sz="1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42"/>
          <p:cNvSpPr txBox="1"/>
          <p:nvPr/>
        </p:nvSpPr>
        <p:spPr>
          <a:xfrm>
            <a:off x="638275" y="1647600"/>
            <a:ext cx="1670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&gt; 100,000</a:t>
            </a:r>
            <a:endParaRPr b="1" sz="18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9" name="Google Shape;279;p42"/>
          <p:cNvCxnSpPr/>
          <p:nvPr/>
        </p:nvCxnSpPr>
        <p:spPr>
          <a:xfrm flipH="1" rot="10800000">
            <a:off x="1112425" y="1456550"/>
            <a:ext cx="802800" cy="114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42"/>
          <p:cNvCxnSpPr/>
          <p:nvPr/>
        </p:nvCxnSpPr>
        <p:spPr>
          <a:xfrm flipH="1" rot="10800000">
            <a:off x="2170525" y="4034475"/>
            <a:ext cx="802800" cy="114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42"/>
          <p:cNvCxnSpPr/>
          <p:nvPr/>
        </p:nvCxnSpPr>
        <p:spPr>
          <a:xfrm flipH="1" rot="10800000">
            <a:off x="5648650" y="1456550"/>
            <a:ext cx="802800" cy="114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42"/>
          <p:cNvCxnSpPr/>
          <p:nvPr/>
        </p:nvCxnSpPr>
        <p:spPr>
          <a:xfrm flipH="1" rot="10800000">
            <a:off x="6319225" y="4034475"/>
            <a:ext cx="802800" cy="114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" name="Google Shape;283;p42"/>
          <p:cNvSpPr txBox="1"/>
          <p:nvPr/>
        </p:nvSpPr>
        <p:spPr>
          <a:xfrm>
            <a:off x="2101737" y="1329650"/>
            <a:ext cx="1670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5x</a:t>
            </a:r>
            <a:endParaRPr b="1" i="1"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42"/>
          <p:cNvSpPr txBox="1"/>
          <p:nvPr/>
        </p:nvSpPr>
        <p:spPr>
          <a:xfrm>
            <a:off x="6210712" y="1329650"/>
            <a:ext cx="1670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40x</a:t>
            </a:r>
            <a:endParaRPr b="1" i="1"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42"/>
          <p:cNvSpPr txBox="1"/>
          <p:nvPr/>
        </p:nvSpPr>
        <p:spPr>
          <a:xfrm>
            <a:off x="6727237" y="3992350"/>
            <a:ext cx="1670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20x</a:t>
            </a:r>
            <a:endParaRPr b="1" i="1"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42"/>
          <p:cNvSpPr txBox="1"/>
          <p:nvPr/>
        </p:nvSpPr>
        <p:spPr>
          <a:xfrm>
            <a:off x="2815062" y="3992350"/>
            <a:ext cx="1670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8x</a:t>
            </a:r>
            <a:endParaRPr b="1" i="1" sz="24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42"/>
          <p:cNvSpPr txBox="1"/>
          <p:nvPr>
            <p:ph idx="4294967295" type="title"/>
          </p:nvPr>
        </p:nvSpPr>
        <p:spPr>
          <a:xfrm>
            <a:off x="369325" y="140900"/>
            <a:ext cx="7678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Solar System Science with LSST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3"/>
          <p:cNvSpPr txBox="1"/>
          <p:nvPr>
            <p:ph type="title"/>
          </p:nvPr>
        </p:nvSpPr>
        <p:spPr>
          <a:xfrm>
            <a:off x="1050643" y="107157"/>
            <a:ext cx="61884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Object Processing System</a:t>
            </a:r>
            <a:endParaRPr/>
          </a:p>
        </p:txBody>
      </p:sp>
      <p:sp>
        <p:nvSpPr>
          <p:cNvPr id="293" name="Google Shape;293;p43"/>
          <p:cNvSpPr txBox="1"/>
          <p:nvPr>
            <p:ph idx="1" type="body"/>
          </p:nvPr>
        </p:nvSpPr>
        <p:spPr>
          <a:xfrm>
            <a:off x="457200" y="760810"/>
            <a:ext cx="8229600" cy="3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Tracklets: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/>
              <a:t>Intra-night linkages of difference image detections (linear fit with maximum and minimum velocity)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Tracks:</a:t>
            </a:r>
            <a:r>
              <a:rPr lang="en" sz="1400">
                <a:solidFill>
                  <a:srgbClr val="6AA84F"/>
                </a:solidFill>
              </a:rPr>
              <a:t> </a:t>
            </a:r>
            <a:r>
              <a:rPr lang="en" sz="1400"/>
              <a:t>Inter-night linkages of tracklets (quadratic fit over sky-plane projection) 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400"/>
              <a:t>										(See: Kubica et al. 2007, Denneau et al. 2007)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Screen Shot 2017-08-13 at 9.28.34 PM.png" id="294" name="Google Shape;29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3" y="731451"/>
            <a:ext cx="7924775" cy="282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3"/>
          <p:cNvSpPr txBox="1"/>
          <p:nvPr/>
        </p:nvSpPr>
        <p:spPr>
          <a:xfrm>
            <a:off x="4708225" y="2207425"/>
            <a:ext cx="3863100" cy="138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1050643" y="107157"/>
            <a:ext cx="61884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Moving Object Processing System</a:t>
            </a:r>
            <a:endParaRPr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457200" y="760810"/>
            <a:ext cx="8229600" cy="3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850" y="671225"/>
            <a:ext cx="4201999" cy="416165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4"/>
          <p:cNvSpPr txBox="1"/>
          <p:nvPr/>
        </p:nvSpPr>
        <p:spPr>
          <a:xfrm>
            <a:off x="888350" y="1500025"/>
            <a:ext cx="1621500" cy="13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4"/>
          <p:cNvSpPr txBox="1"/>
          <p:nvPr>
            <p:ph idx="1" type="body"/>
          </p:nvPr>
        </p:nvSpPr>
        <p:spPr>
          <a:xfrm>
            <a:off x="457200" y="760800"/>
            <a:ext cx="8616300" cy="3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400"/>
              <a:t>										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400"/>
              <a:t>(See: Veres &amp; Chesley 2017)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305" name="Google Shape;305;p44"/>
          <p:cNvSpPr txBox="1"/>
          <p:nvPr/>
        </p:nvSpPr>
        <p:spPr>
          <a:xfrm>
            <a:off x="8613900" y="4822575"/>
            <a:ext cx="530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5"/>
          <p:cNvSpPr txBox="1"/>
          <p:nvPr>
            <p:ph type="title"/>
          </p:nvPr>
        </p:nvSpPr>
        <p:spPr>
          <a:xfrm>
            <a:off x="1050643" y="107157"/>
            <a:ext cx="61884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Moving Object Processing System</a:t>
            </a:r>
            <a:endParaRPr/>
          </a:p>
        </p:txBody>
      </p:sp>
      <p:sp>
        <p:nvSpPr>
          <p:cNvPr id="311" name="Google Shape;311;p45"/>
          <p:cNvSpPr txBox="1"/>
          <p:nvPr>
            <p:ph idx="1" type="body"/>
          </p:nvPr>
        </p:nvSpPr>
        <p:spPr>
          <a:xfrm>
            <a:off x="457200" y="760810"/>
            <a:ext cx="8229600" cy="3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" y="7608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824" y="7608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449" y="7608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449" y="1232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074" y="1232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074" y="7608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699" y="7608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999" y="1232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624" y="1232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324" y="7608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949" y="7608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49" y="1232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9874" y="1232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8499" y="1232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724" y="17370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4349" y="17370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274" y="17370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6899" y="17370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524" y="17370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4149" y="17370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774" y="17370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99" y="2270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724" y="2270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649" y="2270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274" y="2270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899" y="2270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524" y="2270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149" y="22701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49" y="27609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174" y="27609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99" y="27609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0724" y="27609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349" y="27609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974" y="27609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599" y="2760901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099" y="3308126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7724" y="3308126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649" y="3308126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274" y="3308126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8899" y="3308126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7524" y="3308126"/>
            <a:ext cx="1108626" cy="1097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6149" y="3308126"/>
            <a:ext cx="1108626" cy="109797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/>
        </p:nvSpPr>
        <p:spPr>
          <a:xfrm>
            <a:off x="6103388" y="4365900"/>
            <a:ext cx="35322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~ 1000 visits a night!</a:t>
            </a:r>
            <a:endParaRPr sz="2400">
              <a:solidFill>
                <a:srgbClr val="1F49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8613900" y="4822575"/>
            <a:ext cx="5301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1050643" y="107157"/>
            <a:ext cx="6188400" cy="4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Moving Object Processing System</a:t>
            </a:r>
            <a:endParaRPr/>
          </a:p>
        </p:txBody>
      </p:sp>
      <p:sp>
        <p:nvSpPr>
          <p:cNvPr id="361" name="Google Shape;361;p46"/>
          <p:cNvSpPr txBox="1"/>
          <p:nvPr>
            <p:ph idx="1" type="body"/>
          </p:nvPr>
        </p:nvSpPr>
        <p:spPr>
          <a:xfrm>
            <a:off x="457200" y="760810"/>
            <a:ext cx="8229600" cy="39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0000"/>
                </a:solidFill>
              </a:rPr>
              <a:t>Tracklets:</a:t>
            </a:r>
            <a:r>
              <a:rPr lang="en" sz="1400">
                <a:solidFill>
                  <a:srgbClr val="FF0000"/>
                </a:solidFill>
              </a:rPr>
              <a:t> </a:t>
            </a:r>
            <a:r>
              <a:rPr lang="en" sz="1400"/>
              <a:t>Intra-night linkages of difference image detections (linear fit with maximum and minimum velocity)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6AA84F"/>
                </a:solidFill>
              </a:rPr>
              <a:t>Tracks:</a:t>
            </a:r>
            <a:r>
              <a:rPr lang="en" sz="1400">
                <a:solidFill>
                  <a:srgbClr val="6AA84F"/>
                </a:solidFill>
              </a:rPr>
              <a:t> </a:t>
            </a:r>
            <a:r>
              <a:rPr lang="en" sz="1400"/>
              <a:t>Inter-night linkages of tracklets (quadratic fit over sky-plane projection) 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400"/>
              <a:t>										(See: Kubica et al. 2007, Denneau et al. 2007)</a:t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Screen Shot 2017-08-13 at 9.28.34 PM.png" id="362" name="Google Shape;36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13" y="731451"/>
            <a:ext cx="7924775" cy="282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 txBox="1"/>
          <p:nvPr/>
        </p:nvSpPr>
        <p:spPr>
          <a:xfrm>
            <a:off x="4708225" y="2207425"/>
            <a:ext cx="3863100" cy="138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DR-nTele2-dmf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